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 id="2147483672" r:id="rId3"/>
    <p:sldMasterId id="2147483681" r:id="rId4"/>
    <p:sldMasterId id="2147483690" r:id="rId5"/>
    <p:sldMasterId id="2147483702" r:id="rId6"/>
    <p:sldMasterId id="2147483714" r:id="rId7"/>
    <p:sldMasterId id="2147483726" r:id="rId8"/>
  </p:sldMasterIdLst>
  <p:notesMasterIdLst>
    <p:notesMasterId r:id="rId104"/>
  </p:notesMasterIdLst>
  <p:handoutMasterIdLst>
    <p:handoutMasterId r:id="rId105"/>
  </p:handoutMasterIdLst>
  <p:sldIdLst>
    <p:sldId id="287" r:id="rId9"/>
    <p:sldId id="342" r:id="rId10"/>
    <p:sldId id="322" r:id="rId11"/>
    <p:sldId id="326" r:id="rId12"/>
    <p:sldId id="327" r:id="rId13"/>
    <p:sldId id="339" r:id="rId14"/>
    <p:sldId id="341" r:id="rId15"/>
    <p:sldId id="330" r:id="rId16"/>
    <p:sldId id="331" r:id="rId17"/>
    <p:sldId id="332" r:id="rId18"/>
    <p:sldId id="333" r:id="rId19"/>
    <p:sldId id="334" r:id="rId20"/>
    <p:sldId id="335" r:id="rId21"/>
    <p:sldId id="336" r:id="rId22"/>
    <p:sldId id="337" r:id="rId23"/>
    <p:sldId id="338"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1" r:id="rId73"/>
    <p:sldId id="392" r:id="rId74"/>
    <p:sldId id="393" r:id="rId75"/>
    <p:sldId id="394"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287"/>
            <p14:sldId id="342"/>
            <p14:sldId id="322"/>
            <p14:sldId id="326"/>
            <p14:sldId id="327"/>
            <p14:sldId id="339"/>
            <p14:sldId id="341"/>
            <p14:sldId id="330"/>
            <p14:sldId id="331"/>
            <p14:sldId id="332"/>
            <p14:sldId id="333"/>
            <p14:sldId id="334"/>
            <p14:sldId id="335"/>
            <p14:sldId id="336"/>
            <p14:sldId id="337"/>
            <p14:sldId id="338"/>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31" autoAdjust="0"/>
    <p:restoredTop sz="67944" autoAdjust="0"/>
  </p:normalViewPr>
  <p:slideViewPr>
    <p:cSldViewPr snapToGrid="0" snapToObjects="1">
      <p:cViewPr varScale="1">
        <p:scale>
          <a:sx n="48" d="100"/>
          <a:sy n="48" d="100"/>
        </p:scale>
        <p:origin x="1300" y="24"/>
      </p:cViewPr>
      <p:guideLst>
        <p:guide orient="horz" pos="2160"/>
        <p:guide pos="2880"/>
      </p:guideLst>
    </p:cSldViewPr>
  </p:slideViewPr>
  <p:outlineViewPr>
    <p:cViewPr>
      <p:scale>
        <a:sx n="33" d="100"/>
        <a:sy n="33" d="100"/>
      </p:scale>
      <p:origin x="0" y="-618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viewProps" Target="viewProp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ableStyles" Target="tableStyle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s>
</file>

<file path=ppt/diagrams/_rels/data1.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slide" Target="../slides/slide54.xml"/><Relationship Id="rId1" Type="http://schemas.openxmlformats.org/officeDocument/2006/relationships/slide" Target="../slides/slide53.xml"/><Relationship Id="rId4"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2833C-31BC-DB41-949F-4C13084BD1C4}" type="doc">
      <dgm:prSet loTypeId="urn:microsoft.com/office/officeart/2005/8/layout/radial1" loCatId="" qsTypeId="urn:microsoft.com/office/officeart/2005/8/quickstyle/3D3" qsCatId="3D" csTypeId="urn:microsoft.com/office/officeart/2005/8/colors/accent4_3" csCatId="accent4" phldr="1"/>
      <dgm:spPr/>
      <dgm:t>
        <a:bodyPr/>
        <a:lstStyle/>
        <a:p>
          <a:endParaRPr lang="en-US"/>
        </a:p>
      </dgm:t>
    </dgm:pt>
    <dgm:pt modelId="{6E0A145C-3FAA-664C-A6C0-FE7E8A4B4466}">
      <dgm:prSet phldrT="[Text]" phldr="1"/>
      <dgm:spPr/>
      <dgm:t>
        <a:bodyPr/>
        <a:lstStyle/>
        <a:p>
          <a:endParaRPr lang="en-US" dirty="0"/>
        </a:p>
      </dgm:t>
    </dgm:pt>
    <dgm:pt modelId="{ACB3C393-84AF-CA4E-9418-C98A6903B80F}" type="parTrans" cxnId="{AAA0411C-E0CF-E54F-B113-7BD65A8C6DBB}">
      <dgm:prSet/>
      <dgm:spPr/>
      <dgm:t>
        <a:bodyPr/>
        <a:lstStyle/>
        <a:p>
          <a:endParaRPr lang="en-US"/>
        </a:p>
      </dgm:t>
    </dgm:pt>
    <dgm:pt modelId="{92DA7D3E-6E00-2D45-BA53-3E2EA49E87EE}" type="sibTrans" cxnId="{AAA0411C-E0CF-E54F-B113-7BD65A8C6DBB}">
      <dgm:prSet/>
      <dgm:spPr/>
      <dgm:t>
        <a:bodyPr/>
        <a:lstStyle/>
        <a:p>
          <a:endParaRPr lang="en-US"/>
        </a:p>
      </dgm:t>
    </dgm:pt>
    <dgm:pt modelId="{464CF004-F2EC-804E-AC70-E4380F4AF9C6}">
      <dgm:prSet phldrT="[Text]" custT="1"/>
      <dgm:spPr/>
      <dgm:t>
        <a:bodyPr/>
        <a:lstStyle/>
        <a:p>
          <a:r>
            <a:rPr lang="en-US" sz="1200" b="1" dirty="0" smtClean="0"/>
            <a:t>Education</a:t>
          </a:r>
          <a:endParaRPr lang="en-US" sz="1200" b="1"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952C845-2654-844E-B2D6-229A6E3A17CC}" type="parTrans" cxnId="{3C4A5B42-2E5C-2A43-881C-9D78B1E9F5B1}">
      <dgm:prSet/>
      <dgm:spPr/>
      <dgm:t>
        <a:bodyPr/>
        <a:lstStyle/>
        <a:p>
          <a:endParaRPr lang="en-US"/>
        </a:p>
      </dgm:t>
    </dgm:pt>
    <dgm:pt modelId="{184EAB8B-9AAF-6A4D-8D5F-366E59FC5F4F}" type="sibTrans" cxnId="{3C4A5B42-2E5C-2A43-881C-9D78B1E9F5B1}">
      <dgm:prSet/>
      <dgm:spPr/>
      <dgm:t>
        <a:bodyPr/>
        <a:lstStyle/>
        <a:p>
          <a:endParaRPr lang="en-US"/>
        </a:p>
      </dgm:t>
    </dgm:pt>
    <dgm:pt modelId="{55093DC4-C913-BA4C-909A-B02747CD911F}">
      <dgm:prSet phldrT="[Text]" custT="1"/>
      <dgm:spPr/>
      <dgm:t>
        <a:bodyPr/>
        <a:lstStyle/>
        <a:p>
          <a:r>
            <a:rPr lang="en-US" sz="1400" b="1" dirty="0" smtClean="0"/>
            <a:t>Previous research</a:t>
          </a:r>
          <a:endParaRPr lang="en-US" sz="1400" b="1"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47FE605D-892E-9841-A8B7-BA3865B1C84E}" type="parTrans" cxnId="{DB5C3F45-6758-714D-8B4F-0964877045D8}">
      <dgm:prSet/>
      <dgm:spPr/>
      <dgm:t>
        <a:bodyPr/>
        <a:lstStyle/>
        <a:p>
          <a:endParaRPr lang="en-US"/>
        </a:p>
      </dgm:t>
    </dgm:pt>
    <dgm:pt modelId="{4D32874D-98B4-9F47-B1E8-5BF01EBDFB39}" type="sibTrans" cxnId="{DB5C3F45-6758-714D-8B4F-0964877045D8}">
      <dgm:prSet/>
      <dgm:spPr/>
      <dgm:t>
        <a:bodyPr/>
        <a:lstStyle/>
        <a:p>
          <a:endParaRPr lang="en-US"/>
        </a:p>
      </dgm:t>
    </dgm:pt>
    <dgm:pt modelId="{272F826D-6587-284E-B1F6-248E8B173842}">
      <dgm:prSet phldrT="[Text]" custT="1"/>
      <dgm:spPr/>
      <dgm:t>
        <a:bodyPr/>
        <a:lstStyle/>
        <a:p>
          <a:r>
            <a:rPr lang="en-US" sz="1500" b="1" dirty="0" smtClean="0"/>
            <a:t>Why?</a:t>
          </a:r>
          <a:endParaRPr lang="en-US" sz="1500" b="1"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0AC0F0E-E490-5F42-98EC-AB631D2A9B46}" type="parTrans" cxnId="{2E90C99E-AB1B-5F41-A8EE-4549A62A71DD}">
      <dgm:prSet/>
      <dgm:spPr/>
      <dgm:t>
        <a:bodyPr/>
        <a:lstStyle/>
        <a:p>
          <a:endParaRPr lang="en-US"/>
        </a:p>
      </dgm:t>
    </dgm:pt>
    <dgm:pt modelId="{6C59BF1D-03D3-3643-A8EC-00CAA841514F}" type="sibTrans" cxnId="{2E90C99E-AB1B-5F41-A8EE-4549A62A71DD}">
      <dgm:prSet/>
      <dgm:spPr/>
      <dgm:t>
        <a:bodyPr/>
        <a:lstStyle/>
        <a:p>
          <a:endParaRPr lang="en-US"/>
        </a:p>
      </dgm:t>
    </dgm:pt>
    <dgm:pt modelId="{B6D312DF-8A76-6346-A4B5-4B4426E71C10}">
      <dgm:prSet phldrT="[Text]" custT="1"/>
      <dgm:spPr/>
      <dgm:t>
        <a:bodyPr/>
        <a:lstStyle/>
        <a:p>
          <a:r>
            <a:rPr lang="en-US" sz="1400" b="1" dirty="0" smtClean="0"/>
            <a:t>Current research</a:t>
          </a:r>
          <a:endParaRPr lang="en-US" sz="1400" b="1"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E46001FD-7555-7240-BF56-D8A04698DC6E}" type="parTrans" cxnId="{16ED5632-CE1E-8D4A-8865-BD59EE4CFAE4}">
      <dgm:prSet/>
      <dgm:spPr/>
      <dgm:t>
        <a:bodyPr/>
        <a:lstStyle/>
        <a:p>
          <a:endParaRPr lang="en-US"/>
        </a:p>
      </dgm:t>
    </dgm:pt>
    <dgm:pt modelId="{ADCF4CE7-ED80-B549-A9D9-F372F68E65D4}" type="sibTrans" cxnId="{16ED5632-CE1E-8D4A-8865-BD59EE4CFAE4}">
      <dgm:prSet/>
      <dgm:spPr/>
      <dgm:t>
        <a:bodyPr/>
        <a:lstStyle/>
        <a:p>
          <a:endParaRPr lang="en-US"/>
        </a:p>
      </dgm:t>
    </dgm:pt>
    <dgm:pt modelId="{4F274538-7D37-934C-8BDD-AB40DABB5FBF}" type="pres">
      <dgm:prSet presAssocID="{D222833C-31BC-DB41-949F-4C13084BD1C4}" presName="cycle" presStyleCnt="0">
        <dgm:presLayoutVars>
          <dgm:chMax val="1"/>
          <dgm:dir/>
          <dgm:animLvl val="ctr"/>
          <dgm:resizeHandles val="exact"/>
        </dgm:presLayoutVars>
      </dgm:prSet>
      <dgm:spPr/>
      <dgm:t>
        <a:bodyPr/>
        <a:lstStyle/>
        <a:p>
          <a:endParaRPr lang="en-US"/>
        </a:p>
      </dgm:t>
    </dgm:pt>
    <dgm:pt modelId="{B854F627-3985-EF4A-9177-56C75BF6346A}" type="pres">
      <dgm:prSet presAssocID="{6E0A145C-3FAA-664C-A6C0-FE7E8A4B4466}" presName="centerShape" presStyleLbl="node0" presStyleIdx="0" presStyleCnt="1"/>
      <dgm:spPr/>
      <dgm:t>
        <a:bodyPr/>
        <a:lstStyle/>
        <a:p>
          <a:endParaRPr lang="en-US"/>
        </a:p>
      </dgm:t>
    </dgm:pt>
    <dgm:pt modelId="{EEEE3B83-FF03-594D-8F7A-439907860A41}" type="pres">
      <dgm:prSet presAssocID="{D952C845-2654-844E-B2D6-229A6E3A17CC}" presName="Name9" presStyleLbl="parChTrans1D2" presStyleIdx="0" presStyleCnt="4"/>
      <dgm:spPr/>
      <dgm:t>
        <a:bodyPr/>
        <a:lstStyle/>
        <a:p>
          <a:endParaRPr lang="en-US"/>
        </a:p>
      </dgm:t>
    </dgm:pt>
    <dgm:pt modelId="{1B8DDE48-1798-F544-9FFB-19B6BD5205E6}" type="pres">
      <dgm:prSet presAssocID="{D952C845-2654-844E-B2D6-229A6E3A17CC}" presName="connTx" presStyleLbl="parChTrans1D2" presStyleIdx="0" presStyleCnt="4"/>
      <dgm:spPr/>
      <dgm:t>
        <a:bodyPr/>
        <a:lstStyle/>
        <a:p>
          <a:endParaRPr lang="en-US"/>
        </a:p>
      </dgm:t>
    </dgm:pt>
    <dgm:pt modelId="{65C14E89-CE97-824B-A28F-9F2B2D8E7B16}" type="pres">
      <dgm:prSet presAssocID="{464CF004-F2EC-804E-AC70-E4380F4AF9C6}" presName="node" presStyleLbl="node1" presStyleIdx="0" presStyleCnt="4" custScaleX="70487" custScaleY="70487" custRadScaleRad="103584" custRadScaleInc="-868">
        <dgm:presLayoutVars>
          <dgm:bulletEnabled val="1"/>
        </dgm:presLayoutVars>
      </dgm:prSet>
      <dgm:spPr/>
      <dgm:t>
        <a:bodyPr/>
        <a:lstStyle/>
        <a:p>
          <a:endParaRPr lang="en-US"/>
        </a:p>
      </dgm:t>
    </dgm:pt>
    <dgm:pt modelId="{F8E71ACE-5B0E-0D40-A078-0BCD958E89DB}" type="pres">
      <dgm:prSet presAssocID="{47FE605D-892E-9841-A8B7-BA3865B1C84E}" presName="Name9" presStyleLbl="parChTrans1D2" presStyleIdx="1" presStyleCnt="4"/>
      <dgm:spPr/>
      <dgm:t>
        <a:bodyPr/>
        <a:lstStyle/>
        <a:p>
          <a:endParaRPr lang="en-US"/>
        </a:p>
      </dgm:t>
    </dgm:pt>
    <dgm:pt modelId="{4C56DD5F-D52B-7342-B293-4D33691F60E0}" type="pres">
      <dgm:prSet presAssocID="{47FE605D-892E-9841-A8B7-BA3865B1C84E}" presName="connTx" presStyleLbl="parChTrans1D2" presStyleIdx="1" presStyleCnt="4"/>
      <dgm:spPr/>
      <dgm:t>
        <a:bodyPr/>
        <a:lstStyle/>
        <a:p>
          <a:endParaRPr lang="en-US"/>
        </a:p>
      </dgm:t>
    </dgm:pt>
    <dgm:pt modelId="{A80FF430-4397-884A-A8C6-50382FC7C43A}" type="pres">
      <dgm:prSet presAssocID="{55093DC4-C913-BA4C-909A-B02747CD911F}" presName="node" presStyleLbl="node1" presStyleIdx="1" presStyleCnt="4" custScaleX="70487" custScaleY="70487" custRadScaleRad="132408" custRadScaleInc="-5078">
        <dgm:presLayoutVars>
          <dgm:bulletEnabled val="1"/>
        </dgm:presLayoutVars>
      </dgm:prSet>
      <dgm:spPr/>
      <dgm:t>
        <a:bodyPr/>
        <a:lstStyle/>
        <a:p>
          <a:endParaRPr lang="en-US"/>
        </a:p>
      </dgm:t>
    </dgm:pt>
    <dgm:pt modelId="{7FC25DF6-EFA6-6D4C-9653-21D3C102090B}" type="pres">
      <dgm:prSet presAssocID="{60AC0F0E-E490-5F42-98EC-AB631D2A9B46}" presName="Name9" presStyleLbl="parChTrans1D2" presStyleIdx="2" presStyleCnt="4"/>
      <dgm:spPr/>
      <dgm:t>
        <a:bodyPr/>
        <a:lstStyle/>
        <a:p>
          <a:endParaRPr lang="en-US"/>
        </a:p>
      </dgm:t>
    </dgm:pt>
    <dgm:pt modelId="{3E2077DB-80D4-F44C-8701-B422FE247E83}" type="pres">
      <dgm:prSet presAssocID="{60AC0F0E-E490-5F42-98EC-AB631D2A9B46}" presName="connTx" presStyleLbl="parChTrans1D2" presStyleIdx="2" presStyleCnt="4"/>
      <dgm:spPr/>
      <dgm:t>
        <a:bodyPr/>
        <a:lstStyle/>
        <a:p>
          <a:endParaRPr lang="en-US"/>
        </a:p>
      </dgm:t>
    </dgm:pt>
    <dgm:pt modelId="{49449F5E-0B08-064A-8B59-A76F6EF0FD5F}" type="pres">
      <dgm:prSet presAssocID="{272F826D-6587-284E-B1F6-248E8B173842}" presName="node" presStyleLbl="node1" presStyleIdx="2" presStyleCnt="4" custScaleX="70487" custScaleY="70487" custRadScaleRad="107517" custRadScaleInc="-2313">
        <dgm:presLayoutVars>
          <dgm:bulletEnabled val="1"/>
        </dgm:presLayoutVars>
      </dgm:prSet>
      <dgm:spPr/>
      <dgm:t>
        <a:bodyPr/>
        <a:lstStyle/>
        <a:p>
          <a:endParaRPr lang="en-US"/>
        </a:p>
      </dgm:t>
    </dgm:pt>
    <dgm:pt modelId="{49C3FCDF-C51F-8546-8D1D-7D771BDE40FD}" type="pres">
      <dgm:prSet presAssocID="{E46001FD-7555-7240-BF56-D8A04698DC6E}" presName="Name9" presStyleLbl="parChTrans1D2" presStyleIdx="3" presStyleCnt="4"/>
      <dgm:spPr/>
      <dgm:t>
        <a:bodyPr/>
        <a:lstStyle/>
        <a:p>
          <a:endParaRPr lang="en-US"/>
        </a:p>
      </dgm:t>
    </dgm:pt>
    <dgm:pt modelId="{103E788C-8515-CC44-BF43-5E09E70165C4}" type="pres">
      <dgm:prSet presAssocID="{E46001FD-7555-7240-BF56-D8A04698DC6E}" presName="connTx" presStyleLbl="parChTrans1D2" presStyleIdx="3" presStyleCnt="4"/>
      <dgm:spPr/>
      <dgm:t>
        <a:bodyPr/>
        <a:lstStyle/>
        <a:p>
          <a:endParaRPr lang="en-US"/>
        </a:p>
      </dgm:t>
    </dgm:pt>
    <dgm:pt modelId="{D6DBDBAD-5BF7-7C46-B414-8D1469C41A03}" type="pres">
      <dgm:prSet presAssocID="{B6D312DF-8A76-6346-A4B5-4B4426E71C10}" presName="node" presStyleLbl="node1" presStyleIdx="3" presStyleCnt="4" custScaleX="70487" custScaleY="70487" custRadScaleRad="125189" custRadScaleInc="-64">
        <dgm:presLayoutVars>
          <dgm:bulletEnabled val="1"/>
        </dgm:presLayoutVars>
      </dgm:prSet>
      <dgm:spPr/>
      <dgm:t>
        <a:bodyPr/>
        <a:lstStyle/>
        <a:p>
          <a:endParaRPr lang="en-US"/>
        </a:p>
      </dgm:t>
    </dgm:pt>
  </dgm:ptLst>
  <dgm:cxnLst>
    <dgm:cxn modelId="{18D54861-5983-45BC-B2E4-CFBB1E956198}" type="presOf" srcId="{464CF004-F2EC-804E-AC70-E4380F4AF9C6}" destId="{65C14E89-CE97-824B-A28F-9F2B2D8E7B16}" srcOrd="0" destOrd="0" presId="urn:microsoft.com/office/officeart/2005/8/layout/radial1"/>
    <dgm:cxn modelId="{FDF600A1-717C-4CBB-94A9-F5F052F3F7F0}" type="presOf" srcId="{6E0A145C-3FAA-664C-A6C0-FE7E8A4B4466}" destId="{B854F627-3985-EF4A-9177-56C75BF6346A}" srcOrd="0" destOrd="0" presId="urn:microsoft.com/office/officeart/2005/8/layout/radial1"/>
    <dgm:cxn modelId="{1F801D92-6590-401C-828C-329AA0F1D895}" type="presOf" srcId="{47FE605D-892E-9841-A8B7-BA3865B1C84E}" destId="{F8E71ACE-5B0E-0D40-A078-0BCD958E89DB}" srcOrd="0" destOrd="0" presId="urn:microsoft.com/office/officeart/2005/8/layout/radial1"/>
    <dgm:cxn modelId="{6878A437-5870-4755-9FFD-F5DD05B40404}" type="presOf" srcId="{B6D312DF-8A76-6346-A4B5-4B4426E71C10}" destId="{D6DBDBAD-5BF7-7C46-B414-8D1469C41A03}" srcOrd="0" destOrd="0" presId="urn:microsoft.com/office/officeart/2005/8/layout/radial1"/>
    <dgm:cxn modelId="{A83DC393-E208-46B6-BD8C-750A7F4236A2}" type="presOf" srcId="{60AC0F0E-E490-5F42-98EC-AB631D2A9B46}" destId="{7FC25DF6-EFA6-6D4C-9653-21D3C102090B}" srcOrd="0" destOrd="0" presId="urn:microsoft.com/office/officeart/2005/8/layout/radial1"/>
    <dgm:cxn modelId="{0EF2C409-9675-42F8-976D-7637B718F26C}" type="presOf" srcId="{D222833C-31BC-DB41-949F-4C13084BD1C4}" destId="{4F274538-7D37-934C-8BDD-AB40DABB5FBF}" srcOrd="0" destOrd="0" presId="urn:microsoft.com/office/officeart/2005/8/layout/radial1"/>
    <dgm:cxn modelId="{F3E89BB2-E7E0-4547-AA5A-6517B633AAD4}" type="presOf" srcId="{55093DC4-C913-BA4C-909A-B02747CD911F}" destId="{A80FF430-4397-884A-A8C6-50382FC7C43A}" srcOrd="0" destOrd="0" presId="urn:microsoft.com/office/officeart/2005/8/layout/radial1"/>
    <dgm:cxn modelId="{2E90C99E-AB1B-5F41-A8EE-4549A62A71DD}" srcId="{6E0A145C-3FAA-664C-A6C0-FE7E8A4B4466}" destId="{272F826D-6587-284E-B1F6-248E8B173842}" srcOrd="2" destOrd="0" parTransId="{60AC0F0E-E490-5F42-98EC-AB631D2A9B46}" sibTransId="{6C59BF1D-03D3-3643-A8EC-00CAA841514F}"/>
    <dgm:cxn modelId="{F41C330E-92FA-46D1-A626-5C4BB2F76C78}" type="presOf" srcId="{47FE605D-892E-9841-A8B7-BA3865B1C84E}" destId="{4C56DD5F-D52B-7342-B293-4D33691F60E0}" srcOrd="1" destOrd="0" presId="urn:microsoft.com/office/officeart/2005/8/layout/radial1"/>
    <dgm:cxn modelId="{673CAAB4-F1AF-4553-9E9E-B11B27291603}" type="presOf" srcId="{D952C845-2654-844E-B2D6-229A6E3A17CC}" destId="{1B8DDE48-1798-F544-9FFB-19B6BD5205E6}" srcOrd="1" destOrd="0" presId="urn:microsoft.com/office/officeart/2005/8/layout/radial1"/>
    <dgm:cxn modelId="{395E40FC-D521-4BA2-BAED-5B265C56CCC3}" type="presOf" srcId="{E46001FD-7555-7240-BF56-D8A04698DC6E}" destId="{103E788C-8515-CC44-BF43-5E09E70165C4}" srcOrd="1" destOrd="0" presId="urn:microsoft.com/office/officeart/2005/8/layout/radial1"/>
    <dgm:cxn modelId="{FF07B95A-6240-474E-BEB3-68583222C5A3}" type="presOf" srcId="{E46001FD-7555-7240-BF56-D8A04698DC6E}" destId="{49C3FCDF-C51F-8546-8D1D-7D771BDE40FD}" srcOrd="0" destOrd="0" presId="urn:microsoft.com/office/officeart/2005/8/layout/radial1"/>
    <dgm:cxn modelId="{C95B2E69-A994-42AD-A417-45582B358464}" type="presOf" srcId="{272F826D-6587-284E-B1F6-248E8B173842}" destId="{49449F5E-0B08-064A-8B59-A76F6EF0FD5F}" srcOrd="0" destOrd="0" presId="urn:microsoft.com/office/officeart/2005/8/layout/radial1"/>
    <dgm:cxn modelId="{3C4A5B42-2E5C-2A43-881C-9D78B1E9F5B1}" srcId="{6E0A145C-3FAA-664C-A6C0-FE7E8A4B4466}" destId="{464CF004-F2EC-804E-AC70-E4380F4AF9C6}" srcOrd="0" destOrd="0" parTransId="{D952C845-2654-844E-B2D6-229A6E3A17CC}" sibTransId="{184EAB8B-9AAF-6A4D-8D5F-366E59FC5F4F}"/>
    <dgm:cxn modelId="{AAA0411C-E0CF-E54F-B113-7BD65A8C6DBB}" srcId="{D222833C-31BC-DB41-949F-4C13084BD1C4}" destId="{6E0A145C-3FAA-664C-A6C0-FE7E8A4B4466}" srcOrd="0" destOrd="0" parTransId="{ACB3C393-84AF-CA4E-9418-C98A6903B80F}" sibTransId="{92DA7D3E-6E00-2D45-BA53-3E2EA49E87EE}"/>
    <dgm:cxn modelId="{0DFE9348-9D5F-4D49-882F-2CC291CCB01C}" type="presOf" srcId="{D952C845-2654-844E-B2D6-229A6E3A17CC}" destId="{EEEE3B83-FF03-594D-8F7A-439907860A41}" srcOrd="0" destOrd="0" presId="urn:microsoft.com/office/officeart/2005/8/layout/radial1"/>
    <dgm:cxn modelId="{8EB4D646-2062-4933-ACE4-6C4889C3969A}" type="presOf" srcId="{60AC0F0E-E490-5F42-98EC-AB631D2A9B46}" destId="{3E2077DB-80D4-F44C-8701-B422FE247E83}" srcOrd="1" destOrd="0" presId="urn:microsoft.com/office/officeart/2005/8/layout/radial1"/>
    <dgm:cxn modelId="{DB5C3F45-6758-714D-8B4F-0964877045D8}" srcId="{6E0A145C-3FAA-664C-A6C0-FE7E8A4B4466}" destId="{55093DC4-C913-BA4C-909A-B02747CD911F}" srcOrd="1" destOrd="0" parTransId="{47FE605D-892E-9841-A8B7-BA3865B1C84E}" sibTransId="{4D32874D-98B4-9F47-B1E8-5BF01EBDFB39}"/>
    <dgm:cxn modelId="{16ED5632-CE1E-8D4A-8865-BD59EE4CFAE4}" srcId="{6E0A145C-3FAA-664C-A6C0-FE7E8A4B4466}" destId="{B6D312DF-8A76-6346-A4B5-4B4426E71C10}" srcOrd="3" destOrd="0" parTransId="{E46001FD-7555-7240-BF56-D8A04698DC6E}" sibTransId="{ADCF4CE7-ED80-B549-A9D9-F372F68E65D4}"/>
    <dgm:cxn modelId="{E0EDD914-05D0-4D90-810A-FBD728A2413E}" type="presParOf" srcId="{4F274538-7D37-934C-8BDD-AB40DABB5FBF}" destId="{B854F627-3985-EF4A-9177-56C75BF6346A}" srcOrd="0" destOrd="0" presId="urn:microsoft.com/office/officeart/2005/8/layout/radial1"/>
    <dgm:cxn modelId="{9DE17572-A6B9-4A64-B82C-57B3E155C775}" type="presParOf" srcId="{4F274538-7D37-934C-8BDD-AB40DABB5FBF}" destId="{EEEE3B83-FF03-594D-8F7A-439907860A41}" srcOrd="1" destOrd="0" presId="urn:microsoft.com/office/officeart/2005/8/layout/radial1"/>
    <dgm:cxn modelId="{FD957368-2BB4-4E3D-9CE0-DF7A7D7CD3FB}" type="presParOf" srcId="{EEEE3B83-FF03-594D-8F7A-439907860A41}" destId="{1B8DDE48-1798-F544-9FFB-19B6BD5205E6}" srcOrd="0" destOrd="0" presId="urn:microsoft.com/office/officeart/2005/8/layout/radial1"/>
    <dgm:cxn modelId="{DBB162B0-A359-4409-A16A-FEB5B5FFE08B}" type="presParOf" srcId="{4F274538-7D37-934C-8BDD-AB40DABB5FBF}" destId="{65C14E89-CE97-824B-A28F-9F2B2D8E7B16}" srcOrd="2" destOrd="0" presId="urn:microsoft.com/office/officeart/2005/8/layout/radial1"/>
    <dgm:cxn modelId="{61F37594-B7FB-439F-BA3E-995FDE2050E5}" type="presParOf" srcId="{4F274538-7D37-934C-8BDD-AB40DABB5FBF}" destId="{F8E71ACE-5B0E-0D40-A078-0BCD958E89DB}" srcOrd="3" destOrd="0" presId="urn:microsoft.com/office/officeart/2005/8/layout/radial1"/>
    <dgm:cxn modelId="{058A38CB-B7E4-4756-92FF-564ED619495B}" type="presParOf" srcId="{F8E71ACE-5B0E-0D40-A078-0BCD958E89DB}" destId="{4C56DD5F-D52B-7342-B293-4D33691F60E0}" srcOrd="0" destOrd="0" presId="urn:microsoft.com/office/officeart/2005/8/layout/radial1"/>
    <dgm:cxn modelId="{C68A40DE-C6E3-49D0-ADD0-D7707D8375C3}" type="presParOf" srcId="{4F274538-7D37-934C-8BDD-AB40DABB5FBF}" destId="{A80FF430-4397-884A-A8C6-50382FC7C43A}" srcOrd="4" destOrd="0" presId="urn:microsoft.com/office/officeart/2005/8/layout/radial1"/>
    <dgm:cxn modelId="{2AE5953E-8DCB-49DB-8602-9A81F1F32738}" type="presParOf" srcId="{4F274538-7D37-934C-8BDD-AB40DABB5FBF}" destId="{7FC25DF6-EFA6-6D4C-9653-21D3C102090B}" srcOrd="5" destOrd="0" presId="urn:microsoft.com/office/officeart/2005/8/layout/radial1"/>
    <dgm:cxn modelId="{682C2845-0DA5-45AE-9A22-B1796ECF77B7}" type="presParOf" srcId="{7FC25DF6-EFA6-6D4C-9653-21D3C102090B}" destId="{3E2077DB-80D4-F44C-8701-B422FE247E83}" srcOrd="0" destOrd="0" presId="urn:microsoft.com/office/officeart/2005/8/layout/radial1"/>
    <dgm:cxn modelId="{8DCABC51-8A56-4D83-A473-6F548D8D607D}" type="presParOf" srcId="{4F274538-7D37-934C-8BDD-AB40DABB5FBF}" destId="{49449F5E-0B08-064A-8B59-A76F6EF0FD5F}" srcOrd="6" destOrd="0" presId="urn:microsoft.com/office/officeart/2005/8/layout/radial1"/>
    <dgm:cxn modelId="{53F5701A-AF59-4037-953C-FCFB74D0D718}" type="presParOf" srcId="{4F274538-7D37-934C-8BDD-AB40DABB5FBF}" destId="{49C3FCDF-C51F-8546-8D1D-7D771BDE40FD}" srcOrd="7" destOrd="0" presId="urn:microsoft.com/office/officeart/2005/8/layout/radial1"/>
    <dgm:cxn modelId="{7EF69713-BE2B-45B7-BB1A-E691A5A16236}" type="presParOf" srcId="{49C3FCDF-C51F-8546-8D1D-7D771BDE40FD}" destId="{103E788C-8515-CC44-BF43-5E09E70165C4}" srcOrd="0" destOrd="0" presId="urn:microsoft.com/office/officeart/2005/8/layout/radial1"/>
    <dgm:cxn modelId="{4773780E-FBEC-4C96-A92D-014E6417BC52}" type="presParOf" srcId="{4F274538-7D37-934C-8BDD-AB40DABB5FBF}" destId="{D6DBDBAD-5BF7-7C46-B414-8D1469C41A03}" srcOrd="8"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4</a:t>
            </a:fld>
            <a:endParaRPr lang="en-US"/>
          </a:p>
        </p:txBody>
      </p:sp>
    </p:spTree>
    <p:extLst>
      <p:ext uri="{BB962C8B-B14F-4D97-AF65-F5344CB8AC3E}">
        <p14:creationId xmlns:p14="http://schemas.microsoft.com/office/powerpoint/2010/main" val="115949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63622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163625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4273774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28706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192128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413367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02625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4102829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796708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9853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5</a:t>
            </a:fld>
            <a:endParaRPr lang="en-US"/>
          </a:p>
        </p:txBody>
      </p:sp>
    </p:spTree>
    <p:extLst>
      <p:ext uri="{BB962C8B-B14F-4D97-AF65-F5344CB8AC3E}">
        <p14:creationId xmlns:p14="http://schemas.microsoft.com/office/powerpoint/2010/main" val="329593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40343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263115-F343-F646-A7DA-94FC823DE647}" type="slidenum">
              <a:rPr lang="en-US">
                <a:solidFill>
                  <a:prstClr val="black"/>
                </a:solidFill>
              </a:rPr>
              <a:pPr/>
              <a:t>65</a:t>
            </a:fld>
            <a:endParaRPr lang="en-US">
              <a:solidFill>
                <a:prstClr val="black"/>
              </a:solidFill>
            </a:endParaRPr>
          </a:p>
        </p:txBody>
      </p:sp>
      <p:sp>
        <p:nvSpPr>
          <p:cNvPr id="71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171"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12295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379368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97682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096670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9307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2" name="Shape 9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fr-FR">
                <a:solidFill>
                  <a:prstClr val="black"/>
                </a:solidFill>
                <a:ea typeface="Calibri"/>
                <a:cs typeface="Calibri"/>
                <a:sym typeface="Calibri"/>
              </a:rPr>
              <a:pPr>
                <a:buSzPct val="25000"/>
              </a:pPr>
              <a:t>77</a:t>
            </a:fld>
            <a:endParaRPr lang="fr-FR">
              <a:solidFill>
                <a:prstClr val="black"/>
              </a:solidFill>
              <a:ea typeface="Calibri"/>
              <a:cs typeface="Calibri"/>
              <a:sym typeface="Calibri"/>
            </a:endParaRPr>
          </a:p>
        </p:txBody>
      </p:sp>
    </p:spTree>
    <p:extLst>
      <p:ext uri="{BB962C8B-B14F-4D97-AF65-F5344CB8AC3E}">
        <p14:creationId xmlns:p14="http://schemas.microsoft.com/office/powerpoint/2010/main" val="75673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03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fr-FR">
                <a:solidFill>
                  <a:prstClr val="black"/>
                </a:solidFill>
                <a:ea typeface="Calibri"/>
                <a:cs typeface="Calibri"/>
                <a:sym typeface="Calibri"/>
              </a:rPr>
              <a:pPr>
                <a:buSzPct val="25000"/>
              </a:pPr>
              <a:t>79</a:t>
            </a:fld>
            <a:endParaRPr lang="fr-FR">
              <a:solidFill>
                <a:prstClr val="black"/>
              </a:solidFill>
              <a:ea typeface="Calibri"/>
              <a:cs typeface="Calibri"/>
              <a:sym typeface="Calibri"/>
            </a:endParaRPr>
          </a:p>
        </p:txBody>
      </p:sp>
    </p:spTree>
    <p:extLst>
      <p:ext uri="{BB962C8B-B14F-4D97-AF65-F5344CB8AC3E}">
        <p14:creationId xmlns:p14="http://schemas.microsoft.com/office/powerpoint/2010/main" val="3969009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756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6</a:t>
            </a:fld>
            <a:endParaRPr lang="en-US"/>
          </a:p>
        </p:txBody>
      </p:sp>
    </p:spTree>
    <p:extLst>
      <p:ext uri="{BB962C8B-B14F-4D97-AF65-F5344CB8AC3E}">
        <p14:creationId xmlns:p14="http://schemas.microsoft.com/office/powerpoint/2010/main" val="2163168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422470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500541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636558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52155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798246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959422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7</a:t>
            </a:fld>
            <a:endParaRPr lang="en-US"/>
          </a:p>
        </p:txBody>
      </p:sp>
    </p:spTree>
    <p:extLst>
      <p:ext uri="{BB962C8B-B14F-4D97-AF65-F5344CB8AC3E}">
        <p14:creationId xmlns:p14="http://schemas.microsoft.com/office/powerpoint/2010/main" val="358516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5870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35479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979739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249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5D8376F-A77C-4000-AF25-4EEA38C23828}"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23509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gi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gif"/><Relationship Id="rId2" Type="http://schemas.openxmlformats.org/officeDocument/2006/relationships/image" Target="../media/image1.emf"/><Relationship Id="rId1" Type="http://schemas.openxmlformats.org/officeDocument/2006/relationships/slideMaster" Target="../slideMasters/slideMaster4.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gi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19EAD19-18CD-7148-A213-C7765E31A181}" type="datetime1">
              <a:rPr lang="en-GB" smtClean="0"/>
              <a:t>25/01/2016</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E16F3FF-E3AA-F54D-A97A-45733C6D41F4}" type="datetime1">
              <a:rPr lang="en-GB" smtClean="0"/>
              <a:t>25/01/2016</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ABFF970-2F00-0F4C-8F99-A13CBCEB4DA4}" type="datetime1">
              <a:rPr lang="en-GB" smtClean="0"/>
              <a:t>25/01/2016</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427059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365850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012612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125535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BE">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393589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BE">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692584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BE">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836597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097334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A3499DA-72C0-3744-A3BA-17731EE104CB}" type="datetime1">
              <a:rPr lang="en-GB" smtClean="0"/>
              <a:t>25/01/2016</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516769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92454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black">
                    <a:tint val="75000"/>
                  </a:prstClr>
                </a:solidFill>
              </a:rPr>
              <a:pPr/>
              <a:t>25/01/2016</a:t>
            </a:fld>
            <a:endParaRPr lang="fr-BE">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167462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A (with pic box in hexag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61719" y="6174557"/>
            <a:ext cx="9144000" cy="683443"/>
          </a:xfrm>
          <a:prstGeom prst="rect">
            <a:avLst/>
          </a:prstGeom>
        </p:spPr>
      </p:pic>
      <p:sp>
        <p:nvSpPr>
          <p:cNvPr id="2" name="Title 1"/>
          <p:cNvSpPr>
            <a:spLocks noGrp="1"/>
          </p:cNvSpPr>
          <p:nvPr>
            <p:ph type="ctrTitle"/>
          </p:nvPr>
        </p:nvSpPr>
        <p:spPr>
          <a:xfrm>
            <a:off x="4887982" y="2130425"/>
            <a:ext cx="3570218" cy="1470025"/>
          </a:xfrm>
          <a:prstGeom prst="rect">
            <a:avLst/>
          </a:prstGeom>
        </p:spPr>
        <p:txBody>
          <a:bodyPr>
            <a:noAutofit/>
          </a:bodyPr>
          <a:lstStyle>
            <a:lvl1pPr algn="ctr">
              <a:defRPr sz="4000" u="none">
                <a:solidFill>
                  <a:srgbClr val="333333"/>
                </a:solidFill>
              </a:defRPr>
            </a:lvl1pPr>
          </a:lstStyle>
          <a:p>
            <a:r>
              <a:rPr lang="en-GB" dirty="0" smtClean="0"/>
              <a:t>Click to edit Master title</a:t>
            </a:r>
            <a:endParaRPr lang="en-US" dirty="0"/>
          </a:p>
        </p:txBody>
      </p:sp>
      <p:sp>
        <p:nvSpPr>
          <p:cNvPr id="3" name="Subtitle 2"/>
          <p:cNvSpPr>
            <a:spLocks noGrp="1"/>
          </p:cNvSpPr>
          <p:nvPr>
            <p:ph type="subTitle" idx="1"/>
          </p:nvPr>
        </p:nvSpPr>
        <p:spPr>
          <a:xfrm>
            <a:off x="4887982" y="4026106"/>
            <a:ext cx="3567278" cy="892069"/>
          </a:xfrm>
          <a:prstGeom prst="rect">
            <a:avLst/>
          </a:prstGeom>
        </p:spPr>
        <p:txBody>
          <a:bodyPr>
            <a:normAutofit/>
          </a:bodyPr>
          <a:lstStyle>
            <a:lvl1pPr marL="0" indent="0" algn="ctr">
              <a:buNone/>
              <a:defRPr sz="19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7" name="Picture 6" descr="Pirbright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22136" y="434458"/>
            <a:ext cx="2036064" cy="999744"/>
          </a:xfrm>
          <a:prstGeom prst="rect">
            <a:avLst/>
          </a:prstGeom>
        </p:spPr>
      </p:pic>
      <p:pic>
        <p:nvPicPr>
          <p:cNvPr id="8" name="Picture 7" descr="HEXAGON FRONT IMAGE2A.ps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654808" cy="5099304"/>
          </a:xfrm>
          <a:prstGeom prst="rect">
            <a:avLst/>
          </a:prstGeom>
        </p:spPr>
      </p:pic>
      <p:sp>
        <p:nvSpPr>
          <p:cNvPr id="11" name="TextBox 10"/>
          <p:cNvSpPr txBox="1"/>
          <p:nvPr userDrawn="1"/>
        </p:nvSpPr>
        <p:spPr>
          <a:xfrm>
            <a:off x="8565948" y="4541047"/>
            <a:ext cx="184666" cy="369332"/>
          </a:xfrm>
          <a:prstGeom prst="rect">
            <a:avLst/>
          </a:prstGeom>
          <a:noFill/>
        </p:spPr>
        <p:txBody>
          <a:bodyPr wrap="none" rtlCol="0">
            <a:spAutoFit/>
          </a:bodyPr>
          <a:lstStyle/>
          <a:p>
            <a:endParaRPr lang="en-US" dirty="0">
              <a:solidFill>
                <a:prstClr val="black"/>
              </a:solidFill>
            </a:endParaRPr>
          </a:p>
        </p:txBody>
      </p:sp>
      <p:sp>
        <p:nvSpPr>
          <p:cNvPr id="14" name="Picture Placeholder 13"/>
          <p:cNvSpPr>
            <a:spLocks noGrp="1"/>
          </p:cNvSpPr>
          <p:nvPr>
            <p:ph type="pic" sz="quarter" idx="10" hasCustomPrompt="1"/>
          </p:nvPr>
        </p:nvSpPr>
        <p:spPr>
          <a:xfrm>
            <a:off x="3906000" y="5289675"/>
            <a:ext cx="1332000" cy="864000"/>
          </a:xfrm>
        </p:spPr>
        <p:txBody>
          <a:bodyPr/>
          <a:lstStyle>
            <a:lvl1pPr>
              <a:defRPr/>
            </a:lvl1pPr>
          </a:lstStyle>
          <a:p>
            <a:r>
              <a:rPr lang="en-GB" dirty="0" smtClean="0"/>
              <a:t>Logo</a:t>
            </a:r>
            <a:endParaRPr lang="en-GB" dirty="0"/>
          </a:p>
        </p:txBody>
      </p:sp>
      <p:sp>
        <p:nvSpPr>
          <p:cNvPr id="21" name="Picture Placeholder 20"/>
          <p:cNvSpPr>
            <a:spLocks noGrp="1"/>
          </p:cNvSpPr>
          <p:nvPr>
            <p:ph type="pic" sz="quarter" idx="11" hasCustomPrompt="1"/>
          </p:nvPr>
        </p:nvSpPr>
        <p:spPr>
          <a:xfrm>
            <a:off x="5516158" y="5289675"/>
            <a:ext cx="1332000" cy="864000"/>
          </a:xfrm>
        </p:spPr>
        <p:txBody>
          <a:bodyPr/>
          <a:lstStyle>
            <a:lvl1pPr>
              <a:defRPr/>
            </a:lvl1pPr>
          </a:lstStyle>
          <a:p>
            <a:r>
              <a:rPr lang="en-GB" dirty="0" smtClean="0"/>
              <a:t>Logo</a:t>
            </a:r>
            <a:endParaRPr lang="en-GB" dirty="0"/>
          </a:p>
        </p:txBody>
      </p:sp>
      <p:sp>
        <p:nvSpPr>
          <p:cNvPr id="24" name="Picture Placeholder 23"/>
          <p:cNvSpPr>
            <a:spLocks noGrp="1"/>
          </p:cNvSpPr>
          <p:nvPr>
            <p:ph type="pic" sz="quarter" idx="12" hasCustomPrompt="1"/>
          </p:nvPr>
        </p:nvSpPr>
        <p:spPr>
          <a:xfrm>
            <a:off x="2311028" y="5289675"/>
            <a:ext cx="1332000" cy="864000"/>
          </a:xfrm>
        </p:spPr>
        <p:txBody>
          <a:bodyPr/>
          <a:lstStyle>
            <a:lvl1pPr>
              <a:defRPr/>
            </a:lvl1pPr>
          </a:lstStyle>
          <a:p>
            <a:r>
              <a:rPr lang="en-GB" dirty="0" smtClean="0"/>
              <a:t>Logo</a:t>
            </a:r>
            <a:endParaRPr lang="en-GB" dirty="0"/>
          </a:p>
        </p:txBody>
      </p:sp>
      <p:sp>
        <p:nvSpPr>
          <p:cNvPr id="26" name="Picture Placeholder 25"/>
          <p:cNvSpPr>
            <a:spLocks noGrp="1"/>
          </p:cNvSpPr>
          <p:nvPr>
            <p:ph type="pic" sz="quarter" idx="13" hasCustomPrompt="1"/>
          </p:nvPr>
        </p:nvSpPr>
        <p:spPr>
          <a:xfrm>
            <a:off x="7126200" y="5289675"/>
            <a:ext cx="1332000" cy="864000"/>
          </a:xfrm>
        </p:spPr>
        <p:txBody>
          <a:bodyPr/>
          <a:lstStyle>
            <a:lvl1pPr>
              <a:defRPr/>
            </a:lvl1pPr>
          </a:lstStyle>
          <a:p>
            <a:r>
              <a:rPr lang="en-GB" dirty="0" smtClean="0"/>
              <a:t>Logo</a:t>
            </a:r>
            <a:endParaRPr lang="en-GB" dirty="0"/>
          </a:p>
        </p:txBody>
      </p:sp>
      <p:sp>
        <p:nvSpPr>
          <p:cNvPr id="28" name="Picture Placeholder 27"/>
          <p:cNvSpPr>
            <a:spLocks noGrp="1"/>
          </p:cNvSpPr>
          <p:nvPr>
            <p:ph type="pic" sz="quarter" idx="14" hasCustomPrompt="1"/>
          </p:nvPr>
        </p:nvSpPr>
        <p:spPr>
          <a:xfrm>
            <a:off x="731807" y="5289675"/>
            <a:ext cx="1332000" cy="864000"/>
          </a:xfrm>
        </p:spPr>
        <p:txBody>
          <a:bodyPr/>
          <a:lstStyle>
            <a:lvl1pPr>
              <a:defRPr/>
            </a:lvl1pPr>
          </a:lstStyle>
          <a:p>
            <a:r>
              <a:rPr lang="en-GB" dirty="0" smtClean="0"/>
              <a:t>Logo</a:t>
            </a:r>
            <a:endParaRPr lang="en-GB" dirty="0"/>
          </a:p>
        </p:txBody>
      </p:sp>
      <p:pic>
        <p:nvPicPr>
          <p:cNvPr id="4" name="Picture 3"/>
          <p:cNvPicPr>
            <a:picLocks noChangeAspect="1"/>
          </p:cNvPicPr>
          <p:nvPr userDrawn="1"/>
        </p:nvPicPr>
        <p:blipFill rotWithShape="1">
          <a:blip r:embed="rId5">
            <a:extLst>
              <a:ext uri="{28A0092B-C50C-407E-A947-70E740481C1C}">
                <a14:useLocalDpi xmlns:a14="http://schemas.microsoft.com/office/drawing/2010/main" val="0"/>
              </a:ext>
            </a:extLst>
          </a:blip>
          <a:srcRect r="39929"/>
          <a:stretch/>
        </p:blipFill>
        <p:spPr>
          <a:xfrm>
            <a:off x="176636" y="1382476"/>
            <a:ext cx="3954493" cy="3291511"/>
          </a:xfrm>
          <a:prstGeom prst="hexagon">
            <a:avLst/>
          </a:prstGeom>
        </p:spPr>
      </p:pic>
      <p:pic>
        <p:nvPicPr>
          <p:cNvPr id="10" name="Picture 9" descr="HEXAGON FRONT IMAGE1.psd"/>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839768"/>
            <a:ext cx="4733544" cy="4376928"/>
          </a:xfrm>
          <a:prstGeom prst="rect">
            <a:avLst/>
          </a:prstGeom>
        </p:spPr>
      </p:pic>
    </p:spTree>
    <p:extLst>
      <p:ext uri="{BB962C8B-B14F-4D97-AF65-F5344CB8AC3E}">
        <p14:creationId xmlns:p14="http://schemas.microsoft.com/office/powerpoint/2010/main" val="137068262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0"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GB" smtClean="0"/>
              <a:t>Click to edit Master title style</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6" name="Picture 5"/>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 contrast="15000"/>
                    </a14:imgEffect>
                  </a14:imgLayer>
                </a14:imgProps>
              </a:ext>
              <a:ext uri="{28A0092B-C50C-407E-A947-70E740481C1C}">
                <a14:useLocalDpi xmlns:a14="http://schemas.microsoft.com/office/drawing/2010/main" val="0"/>
              </a:ext>
            </a:extLst>
          </a:blip>
          <a:srcRect t="63693"/>
          <a:stretch/>
        </p:blipFill>
        <p:spPr>
          <a:xfrm>
            <a:off x="-14990" y="0"/>
            <a:ext cx="9180000" cy="836587"/>
          </a:xfrm>
          <a:prstGeom prst="rect">
            <a:avLst/>
          </a:prstGeom>
        </p:spPr>
      </p:pic>
    </p:spTree>
    <p:extLst>
      <p:ext uri="{BB962C8B-B14F-4D97-AF65-F5344CB8AC3E}">
        <p14:creationId xmlns:p14="http://schemas.microsoft.com/office/powerpoint/2010/main" val="81475231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47583" cy="1143000"/>
          </a:xfrm>
          <a:prstGeom prst="rect">
            <a:avLst/>
          </a:prstGeom>
        </p:spPr>
        <p:txBody>
          <a:bodyPr/>
          <a:lstStyle>
            <a:lvl1pPr>
              <a:defRPr>
                <a:solidFill>
                  <a:srgbClr val="505150"/>
                </a:solidFill>
              </a:defRPr>
            </a:lvl1p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rgbClr val="505150"/>
                </a:solidFill>
              </a:defRPr>
            </a:lvl1pPr>
            <a:lvl2pPr>
              <a:defRPr sz="2400">
                <a:solidFill>
                  <a:srgbClr val="505150"/>
                </a:solidFill>
              </a:defRPr>
            </a:lvl2pPr>
            <a:lvl3pPr>
              <a:defRPr sz="2000">
                <a:solidFill>
                  <a:srgbClr val="505150"/>
                </a:solidFill>
              </a:defRPr>
            </a:lvl3pPr>
            <a:lvl4pPr>
              <a:defRPr sz="1800">
                <a:solidFill>
                  <a:srgbClr val="505150"/>
                </a:solidFill>
              </a:defRPr>
            </a:lvl4pPr>
            <a:lvl5pPr>
              <a:defRPr sz="1800">
                <a:solidFill>
                  <a:srgbClr val="505150"/>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solidFill>
                  <a:srgbClr val="505150"/>
                </a:solidFill>
              </a:defRPr>
            </a:lvl1pPr>
            <a:lvl2pPr>
              <a:defRPr sz="2400">
                <a:solidFill>
                  <a:srgbClr val="505150"/>
                </a:solidFill>
              </a:defRPr>
            </a:lvl2pPr>
            <a:lvl3pPr>
              <a:defRPr sz="2000">
                <a:solidFill>
                  <a:srgbClr val="505150"/>
                </a:solidFill>
              </a:defRPr>
            </a:lvl3pPr>
            <a:lvl4pPr>
              <a:defRPr sz="1800">
                <a:solidFill>
                  <a:srgbClr val="505150"/>
                </a:solidFill>
              </a:defRPr>
            </a:lvl4pPr>
            <a:lvl5pPr>
              <a:defRPr sz="1800">
                <a:solidFill>
                  <a:srgbClr val="505150"/>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9" name="Picture 8"/>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 contrast="15000"/>
                    </a14:imgEffect>
                  </a14:imgLayer>
                </a14:imgProps>
              </a:ext>
              <a:ext uri="{28A0092B-C50C-407E-A947-70E740481C1C}">
                <a14:useLocalDpi xmlns:a14="http://schemas.microsoft.com/office/drawing/2010/main" val="0"/>
              </a:ext>
            </a:extLst>
          </a:blip>
          <a:srcRect t="63693"/>
          <a:stretch/>
        </p:blipFill>
        <p:spPr>
          <a:xfrm>
            <a:off x="-14990" y="0"/>
            <a:ext cx="9180000" cy="836587"/>
          </a:xfrm>
          <a:prstGeom prst="rect">
            <a:avLst/>
          </a:prstGeom>
        </p:spPr>
      </p:pic>
    </p:spTree>
    <p:extLst>
      <p:ext uri="{BB962C8B-B14F-4D97-AF65-F5344CB8AC3E}">
        <p14:creationId xmlns:p14="http://schemas.microsoft.com/office/powerpoint/2010/main" val="1848445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hite backgrou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3170198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light grey background)">
    <p:bg>
      <p:bgPr>
        <a:solidFill>
          <a:srgbClr val="C0C1B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4126021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mid grey background)">
    <p:bg>
      <p:bgPr>
        <a:solidFill>
          <a:srgbClr val="50515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8" name="Picture 7"/>
          <p:cNvPicPr>
            <a:picLocks noChangeAspect="1"/>
          </p:cNvPicPr>
          <p:nvPr userDrawn="1"/>
        </p:nvPicPr>
        <p:blipFill>
          <a:blip r:embed="rId3"/>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spTree>
    <p:extLst>
      <p:ext uri="{BB962C8B-B14F-4D97-AF65-F5344CB8AC3E}">
        <p14:creationId xmlns:p14="http://schemas.microsoft.com/office/powerpoint/2010/main" val="2437204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black backgroun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144000" cy="164123"/>
          </a:xfrm>
          <a:prstGeom prst="rect">
            <a:avLst/>
          </a:prstGeom>
        </p:spPr>
      </p:pic>
      <p:sp>
        <p:nvSpPr>
          <p:cNvPr id="9" name="Content Placeholder 2"/>
          <p:cNvSpPr>
            <a:spLocks noGrp="1"/>
          </p:cNvSpPr>
          <p:nvPr>
            <p:ph sz="half" idx="2"/>
          </p:nvPr>
        </p:nvSpPr>
        <p:spPr>
          <a:xfrm>
            <a:off x="919162" y="374649"/>
            <a:ext cx="7267746" cy="6147385"/>
          </a:xfrm>
        </p:spPr>
        <p:txBody>
          <a:bodyPr/>
          <a:lstStyle/>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18610744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AB3A20F-955F-2444-8AAE-992C36BDA85F}" type="datetime1">
              <a:rPr lang="en-GB" smtClean="0"/>
              <a:t>25/01/2016</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6" name="TextBox 5"/>
          <p:cNvSpPr txBox="1"/>
          <p:nvPr userDrawn="1"/>
        </p:nvSpPr>
        <p:spPr>
          <a:xfrm>
            <a:off x="2255500" y="520721"/>
            <a:ext cx="4633000" cy="707886"/>
          </a:xfrm>
          <a:prstGeom prst="rect">
            <a:avLst/>
          </a:prstGeom>
          <a:noFill/>
        </p:spPr>
        <p:txBody>
          <a:bodyPr wrap="none" rtlCol="0">
            <a:spAutoFit/>
          </a:bodyPr>
          <a:lstStyle/>
          <a:p>
            <a:pPr algn="ctr"/>
            <a:r>
              <a:rPr lang="en-GB" sz="4000" dirty="0" smtClean="0">
                <a:solidFill>
                  <a:prstClr val="black"/>
                </a:solidFill>
              </a:rPr>
              <a:t>Acknowledgements</a:t>
            </a:r>
            <a:endParaRPr lang="en-GB" sz="4000" dirty="0">
              <a:solidFill>
                <a:prstClr val="black"/>
              </a:solidFill>
            </a:endParaRPr>
          </a:p>
        </p:txBody>
      </p:sp>
      <p:sp>
        <p:nvSpPr>
          <p:cNvPr id="7" name="Text Placeholder 10"/>
          <p:cNvSpPr>
            <a:spLocks noGrp="1"/>
          </p:cNvSpPr>
          <p:nvPr>
            <p:ph type="body" sz="quarter" idx="10"/>
          </p:nvPr>
        </p:nvSpPr>
        <p:spPr>
          <a:xfrm>
            <a:off x="661719" y="1493838"/>
            <a:ext cx="4025244" cy="4680719"/>
          </a:xfrm>
        </p:spPr>
        <p:txBody>
          <a:bodyPr/>
          <a:lstStyle>
            <a:lvl2pPr>
              <a:defRPr baseline="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Picture Placeholder 12"/>
          <p:cNvSpPr>
            <a:spLocks noGrp="1"/>
          </p:cNvSpPr>
          <p:nvPr>
            <p:ph type="pic" sz="quarter" idx="11" hasCustomPrompt="1"/>
          </p:nvPr>
        </p:nvSpPr>
        <p:spPr>
          <a:xfrm>
            <a:off x="4984750" y="1493838"/>
            <a:ext cx="1624394" cy="1045387"/>
          </a:xfrm>
        </p:spPr>
        <p:txBody>
          <a:bodyPr/>
          <a:lstStyle>
            <a:lvl1pPr>
              <a:defRPr/>
            </a:lvl1pPr>
          </a:lstStyle>
          <a:p>
            <a:r>
              <a:rPr lang="en-GB" dirty="0" smtClean="0"/>
              <a:t>Logo</a:t>
            </a:r>
            <a:endParaRPr lang="en-GB" dirty="0"/>
          </a:p>
        </p:txBody>
      </p:sp>
      <p:sp>
        <p:nvSpPr>
          <p:cNvPr id="9" name="Picture Placeholder 12"/>
          <p:cNvSpPr>
            <a:spLocks noGrp="1"/>
          </p:cNvSpPr>
          <p:nvPr>
            <p:ph type="pic" sz="quarter" idx="12" hasCustomPrompt="1"/>
          </p:nvPr>
        </p:nvSpPr>
        <p:spPr>
          <a:xfrm>
            <a:off x="6888500" y="1493838"/>
            <a:ext cx="1593773" cy="1045387"/>
          </a:xfrm>
        </p:spPr>
        <p:txBody>
          <a:bodyPr/>
          <a:lstStyle>
            <a:lvl1pPr>
              <a:defRPr/>
            </a:lvl1pPr>
          </a:lstStyle>
          <a:p>
            <a:r>
              <a:rPr lang="en-GB" dirty="0" smtClean="0"/>
              <a:t>Logo</a:t>
            </a:r>
            <a:endParaRPr lang="en-GB" dirty="0"/>
          </a:p>
        </p:txBody>
      </p:sp>
      <p:sp>
        <p:nvSpPr>
          <p:cNvPr id="10" name="Picture Placeholder 12"/>
          <p:cNvSpPr>
            <a:spLocks noGrp="1"/>
          </p:cNvSpPr>
          <p:nvPr>
            <p:ph type="pic" sz="quarter" idx="15" hasCustomPrompt="1"/>
          </p:nvPr>
        </p:nvSpPr>
        <p:spPr>
          <a:xfrm>
            <a:off x="4984750" y="2670085"/>
            <a:ext cx="1624394" cy="1045387"/>
          </a:xfrm>
        </p:spPr>
        <p:txBody>
          <a:bodyPr/>
          <a:lstStyle>
            <a:lvl1pPr>
              <a:defRPr/>
            </a:lvl1pPr>
          </a:lstStyle>
          <a:p>
            <a:r>
              <a:rPr lang="en-GB" dirty="0" smtClean="0"/>
              <a:t>Logo</a:t>
            </a:r>
            <a:endParaRPr lang="en-GB"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089" y="4010523"/>
            <a:ext cx="3479151" cy="1872000"/>
          </a:xfrm>
          <a:prstGeom prst="rect">
            <a:avLst/>
          </a:prstGeom>
        </p:spPr>
      </p:pic>
      <p:sp>
        <p:nvSpPr>
          <p:cNvPr id="11" name="Picture Placeholder 12"/>
          <p:cNvSpPr>
            <a:spLocks noGrp="1"/>
          </p:cNvSpPr>
          <p:nvPr>
            <p:ph type="pic" sz="quarter" idx="16" hasCustomPrompt="1"/>
          </p:nvPr>
        </p:nvSpPr>
        <p:spPr>
          <a:xfrm>
            <a:off x="6888501" y="2670085"/>
            <a:ext cx="1618892" cy="1045387"/>
          </a:xfrm>
        </p:spPr>
        <p:txBody>
          <a:bodyPr/>
          <a:lstStyle>
            <a:lvl1pPr>
              <a:defRPr/>
            </a:lvl1pPr>
          </a:lstStyle>
          <a:p>
            <a:r>
              <a:rPr lang="en-GB" dirty="0" smtClean="0"/>
              <a:t>Logo</a:t>
            </a:r>
            <a:endParaRPr lang="en-GB" dirty="0"/>
          </a:p>
        </p:txBody>
      </p:sp>
      <p:sp>
        <p:nvSpPr>
          <p:cNvPr id="12" name="TextBox 11"/>
          <p:cNvSpPr txBox="1"/>
          <p:nvPr userDrawn="1"/>
        </p:nvSpPr>
        <p:spPr>
          <a:xfrm>
            <a:off x="4984750" y="5879903"/>
            <a:ext cx="3522642" cy="276999"/>
          </a:xfrm>
          <a:prstGeom prst="rect">
            <a:avLst/>
          </a:prstGeom>
          <a:noFill/>
        </p:spPr>
        <p:txBody>
          <a:bodyPr wrap="square" rtlCol="0">
            <a:spAutoFit/>
          </a:bodyPr>
          <a:lstStyle/>
          <a:p>
            <a:pPr algn="ctr"/>
            <a:r>
              <a:rPr lang="en-GB" sz="1200" dirty="0" smtClean="0">
                <a:solidFill>
                  <a:srgbClr val="333333"/>
                </a:solidFill>
              </a:rPr>
              <a:t>The Pirbright campus is being redeveloped</a:t>
            </a:r>
            <a:endParaRPr lang="en-GB" sz="1200" dirty="0">
              <a:solidFill>
                <a:srgbClr val="333333"/>
              </a:solidFill>
            </a:endParaRPr>
          </a:p>
        </p:txBody>
      </p:sp>
      <p:sp>
        <p:nvSpPr>
          <p:cNvPr id="13" name="Rectangle 12"/>
          <p:cNvSpPr/>
          <p:nvPr userDrawn="1"/>
        </p:nvSpPr>
        <p:spPr>
          <a:xfrm>
            <a:off x="4984750" y="3984885"/>
            <a:ext cx="3522642" cy="2189672"/>
          </a:xfrm>
          <a:prstGeom prst="rect">
            <a:avLst/>
          </a:prstGeom>
          <a:noFill/>
          <a:ln w="12700">
            <a:solidFill>
              <a:srgbClr val="8037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pic>
        <p:nvPicPr>
          <p:cNvPr id="14" name="Picture 13"/>
          <p:cNvPicPr>
            <a:picLocks noChangeAspect="1"/>
          </p:cNvPicPr>
          <p:nvPr userDrawn="1"/>
        </p:nvPicPr>
        <p:blipFill>
          <a:blip r:embed="rId3"/>
          <a:stretch>
            <a:fillRect/>
          </a:stretch>
        </p:blipFill>
        <p:spPr>
          <a:xfrm>
            <a:off x="661719" y="6174557"/>
            <a:ext cx="9144000" cy="683443"/>
          </a:xfrm>
          <a:prstGeom prst="rect">
            <a:avLst/>
          </a:prstGeom>
        </p:spPr>
      </p:pic>
      <p:pic>
        <p:nvPicPr>
          <p:cNvPr id="17" name="Picture 16"/>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2000" contrast="15000"/>
                    </a14:imgEffect>
                  </a14:imgLayer>
                </a14:imgProps>
              </a:ext>
              <a:ext uri="{28A0092B-C50C-407E-A947-70E740481C1C}">
                <a14:useLocalDpi xmlns:a14="http://schemas.microsoft.com/office/drawing/2010/main" val="0"/>
              </a:ext>
            </a:extLst>
          </a:blip>
          <a:srcRect t="63693"/>
          <a:stretch/>
        </p:blipFill>
        <p:spPr>
          <a:xfrm>
            <a:off x="-14990" y="0"/>
            <a:ext cx="9180000" cy="836587"/>
          </a:xfrm>
          <a:prstGeom prst="rect">
            <a:avLst/>
          </a:prstGeom>
        </p:spPr>
      </p:pic>
    </p:spTree>
    <p:extLst>
      <p:ext uri="{BB962C8B-B14F-4D97-AF65-F5344CB8AC3E}">
        <p14:creationId xmlns:p14="http://schemas.microsoft.com/office/powerpoint/2010/main" val="23089368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A (with pic box in hexag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1719" y="6174557"/>
            <a:ext cx="9144000" cy="683443"/>
          </a:xfrm>
          <a:prstGeom prst="rect">
            <a:avLst/>
          </a:prstGeom>
        </p:spPr>
      </p:pic>
      <p:sp>
        <p:nvSpPr>
          <p:cNvPr id="2" name="Title 1"/>
          <p:cNvSpPr>
            <a:spLocks noGrp="1"/>
          </p:cNvSpPr>
          <p:nvPr>
            <p:ph type="ctrTitle"/>
          </p:nvPr>
        </p:nvSpPr>
        <p:spPr>
          <a:xfrm>
            <a:off x="4887982" y="2130425"/>
            <a:ext cx="3570218" cy="1470025"/>
          </a:xfrm>
          <a:prstGeom prst="rect">
            <a:avLst/>
          </a:prstGeom>
        </p:spPr>
        <p:txBody>
          <a:bodyPr>
            <a:noAutofit/>
          </a:bodyPr>
          <a:lstStyle>
            <a:lvl1pPr algn="ctr">
              <a:defRPr sz="4000" u="none">
                <a:solidFill>
                  <a:srgbClr val="7030A0"/>
                </a:solidFill>
              </a:defRPr>
            </a:lvl1pPr>
          </a:lstStyle>
          <a:p>
            <a:r>
              <a:rPr lang="en-GB" dirty="0" smtClean="0"/>
              <a:t>Click to edit Master title</a:t>
            </a:r>
            <a:endParaRPr lang="en-US" dirty="0"/>
          </a:p>
        </p:txBody>
      </p:sp>
      <p:sp>
        <p:nvSpPr>
          <p:cNvPr id="3" name="Subtitle 2"/>
          <p:cNvSpPr>
            <a:spLocks noGrp="1"/>
          </p:cNvSpPr>
          <p:nvPr>
            <p:ph type="subTitle" idx="1"/>
          </p:nvPr>
        </p:nvSpPr>
        <p:spPr>
          <a:xfrm>
            <a:off x="4887982" y="4026106"/>
            <a:ext cx="3567278" cy="892069"/>
          </a:xfrm>
          <a:prstGeom prst="rect">
            <a:avLst/>
          </a:prstGeom>
        </p:spPr>
        <p:txBody>
          <a:bodyPr>
            <a:normAutofit/>
          </a:bodyPr>
          <a:lstStyle>
            <a:lvl1pPr marL="0" indent="0" algn="ctr">
              <a:buNone/>
              <a:defRPr sz="19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8" name="Picture 7" descr="HEXAGON FRONT IMAGE2A.ps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654808" cy="5099304"/>
          </a:xfrm>
          <a:prstGeom prst="rect">
            <a:avLst/>
          </a:prstGeom>
        </p:spPr>
      </p:pic>
      <p:pic>
        <p:nvPicPr>
          <p:cNvPr id="10" name="Picture 9" descr="HEXAGON FRONT IMAGE1.psd"/>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39768"/>
            <a:ext cx="4733544" cy="4376928"/>
          </a:xfrm>
          <a:prstGeom prst="rect">
            <a:avLst/>
          </a:prstGeom>
        </p:spPr>
      </p:pic>
      <p:sp>
        <p:nvSpPr>
          <p:cNvPr id="11" name="TextBox 10"/>
          <p:cNvSpPr txBox="1"/>
          <p:nvPr userDrawn="1"/>
        </p:nvSpPr>
        <p:spPr>
          <a:xfrm>
            <a:off x="8565948" y="4541047"/>
            <a:ext cx="184666" cy="369332"/>
          </a:xfrm>
          <a:prstGeom prst="rect">
            <a:avLst/>
          </a:prstGeom>
          <a:noFill/>
        </p:spPr>
        <p:txBody>
          <a:bodyPr wrap="none" rtlCol="0">
            <a:spAutoFit/>
          </a:bodyPr>
          <a:lstStyle/>
          <a:p>
            <a:endParaRPr lang="en-US" dirty="0">
              <a:solidFill>
                <a:prstClr val="black"/>
              </a:solidFill>
            </a:endParaRPr>
          </a:p>
        </p:txBody>
      </p:sp>
      <p:sp>
        <p:nvSpPr>
          <p:cNvPr id="22" name="Hexagon 21"/>
          <p:cNvSpPr/>
          <p:nvPr userDrawn="1"/>
        </p:nvSpPr>
        <p:spPr>
          <a:xfrm>
            <a:off x="212556" y="1404790"/>
            <a:ext cx="3779999" cy="3240000"/>
          </a:xfrm>
          <a:prstGeom prst="hexagon">
            <a:avLst>
              <a:gd name="adj" fmla="val 29211"/>
              <a:gd name="vf" fmla="val 115470"/>
            </a:avLst>
          </a:prstGeom>
          <a:blipFill rotWithShape="1">
            <a:blip r:embed="rId5">
              <a:extLst>
                <a:ext uri="{28A0092B-C50C-407E-A947-70E740481C1C}">
                  <a14:useLocalDpi xmlns:a14="http://schemas.microsoft.com/office/drawing/2010/main" val="0"/>
                </a:ext>
              </a:extLst>
            </a:blip>
            <a:stretch>
              <a:fillRect/>
            </a:stretch>
          </a:blip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Picture Placeholder 13"/>
          <p:cNvSpPr>
            <a:spLocks noGrp="1"/>
          </p:cNvSpPr>
          <p:nvPr>
            <p:ph type="pic" sz="quarter" idx="10" hasCustomPrompt="1"/>
          </p:nvPr>
        </p:nvSpPr>
        <p:spPr>
          <a:xfrm>
            <a:off x="3906000" y="5289675"/>
            <a:ext cx="1332000" cy="864000"/>
          </a:xfrm>
        </p:spPr>
        <p:txBody>
          <a:bodyPr/>
          <a:lstStyle>
            <a:lvl1pPr>
              <a:defRPr/>
            </a:lvl1pPr>
          </a:lstStyle>
          <a:p>
            <a:r>
              <a:rPr lang="en-GB" dirty="0" smtClean="0"/>
              <a:t>Logo</a:t>
            </a:r>
            <a:endParaRPr lang="en-GB" dirty="0"/>
          </a:p>
        </p:txBody>
      </p:sp>
      <p:sp>
        <p:nvSpPr>
          <p:cNvPr id="21" name="Picture Placeholder 20"/>
          <p:cNvSpPr>
            <a:spLocks noGrp="1"/>
          </p:cNvSpPr>
          <p:nvPr>
            <p:ph type="pic" sz="quarter" idx="11" hasCustomPrompt="1"/>
          </p:nvPr>
        </p:nvSpPr>
        <p:spPr>
          <a:xfrm>
            <a:off x="5516158" y="5289675"/>
            <a:ext cx="1332000" cy="864000"/>
          </a:xfrm>
        </p:spPr>
        <p:txBody>
          <a:bodyPr/>
          <a:lstStyle>
            <a:lvl1pPr>
              <a:defRPr/>
            </a:lvl1pPr>
          </a:lstStyle>
          <a:p>
            <a:r>
              <a:rPr lang="en-GB" dirty="0" smtClean="0"/>
              <a:t>Logo</a:t>
            </a:r>
            <a:endParaRPr lang="en-GB" dirty="0"/>
          </a:p>
        </p:txBody>
      </p:sp>
      <p:sp>
        <p:nvSpPr>
          <p:cNvPr id="24" name="Picture Placeholder 23"/>
          <p:cNvSpPr>
            <a:spLocks noGrp="1"/>
          </p:cNvSpPr>
          <p:nvPr>
            <p:ph type="pic" sz="quarter" idx="12" hasCustomPrompt="1"/>
          </p:nvPr>
        </p:nvSpPr>
        <p:spPr>
          <a:xfrm>
            <a:off x="2311028" y="5289675"/>
            <a:ext cx="1332000" cy="864000"/>
          </a:xfrm>
        </p:spPr>
        <p:txBody>
          <a:bodyPr/>
          <a:lstStyle>
            <a:lvl1pPr>
              <a:defRPr/>
            </a:lvl1pPr>
          </a:lstStyle>
          <a:p>
            <a:r>
              <a:rPr lang="en-GB" dirty="0" smtClean="0"/>
              <a:t>Logo</a:t>
            </a:r>
            <a:endParaRPr lang="en-GB" dirty="0"/>
          </a:p>
        </p:txBody>
      </p:sp>
      <p:sp>
        <p:nvSpPr>
          <p:cNvPr id="26" name="Picture Placeholder 25"/>
          <p:cNvSpPr>
            <a:spLocks noGrp="1"/>
          </p:cNvSpPr>
          <p:nvPr>
            <p:ph type="pic" sz="quarter" idx="13" hasCustomPrompt="1"/>
          </p:nvPr>
        </p:nvSpPr>
        <p:spPr>
          <a:xfrm>
            <a:off x="7126200" y="5289675"/>
            <a:ext cx="1332000" cy="864000"/>
          </a:xfrm>
        </p:spPr>
        <p:txBody>
          <a:bodyPr/>
          <a:lstStyle>
            <a:lvl1pPr>
              <a:defRPr/>
            </a:lvl1pPr>
          </a:lstStyle>
          <a:p>
            <a:r>
              <a:rPr lang="en-GB" dirty="0" smtClean="0"/>
              <a:t>Logo</a:t>
            </a:r>
            <a:endParaRPr lang="en-GB" dirty="0"/>
          </a:p>
        </p:txBody>
      </p:sp>
      <p:sp>
        <p:nvSpPr>
          <p:cNvPr id="28" name="Picture Placeholder 27"/>
          <p:cNvSpPr>
            <a:spLocks noGrp="1"/>
          </p:cNvSpPr>
          <p:nvPr>
            <p:ph type="pic" sz="quarter" idx="14" hasCustomPrompt="1"/>
          </p:nvPr>
        </p:nvSpPr>
        <p:spPr>
          <a:xfrm>
            <a:off x="731807" y="5289675"/>
            <a:ext cx="1332000" cy="864000"/>
          </a:xfrm>
        </p:spPr>
        <p:txBody>
          <a:bodyPr/>
          <a:lstStyle>
            <a:lvl1pPr>
              <a:defRPr/>
            </a:lvl1pPr>
          </a:lstStyle>
          <a:p>
            <a:r>
              <a:rPr lang="en-GB" dirty="0" smtClean="0"/>
              <a:t>Logo</a:t>
            </a:r>
            <a:endParaRPr lang="en-GB" dirty="0"/>
          </a:p>
        </p:txBody>
      </p:sp>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4154112" y="607548"/>
            <a:ext cx="2159213" cy="891418"/>
          </a:xfrm>
          <a:prstGeom prst="rect">
            <a:avLst/>
          </a:prstGeom>
        </p:spPr>
      </p:pic>
      <p:pic>
        <p:nvPicPr>
          <p:cNvPr id="15" name="Picture 2" descr="http://www.thestudentroom.co.uk/w/images/0/08/Glasgow-logo.gif"/>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432061" y="542633"/>
            <a:ext cx="2506052" cy="91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50244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0"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GB" smtClean="0"/>
              <a:t>Click to edit Master title style</a:t>
            </a: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6" name="Picture 5"/>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 contrast="15000"/>
                    </a14:imgEffect>
                  </a14:imgLayer>
                </a14:imgProps>
              </a:ext>
              <a:ext uri="{28A0092B-C50C-407E-A947-70E740481C1C}">
                <a14:useLocalDpi xmlns:a14="http://schemas.microsoft.com/office/drawing/2010/main" val="0"/>
              </a:ext>
            </a:extLst>
          </a:blip>
          <a:srcRect/>
          <a:stretch/>
        </p:blipFill>
        <p:spPr>
          <a:xfrm>
            <a:off x="-14990" y="0"/>
            <a:ext cx="9180000" cy="836587"/>
          </a:xfrm>
          <a:prstGeom prst="rect">
            <a:avLst/>
          </a:prstGeom>
        </p:spPr>
      </p:pic>
    </p:spTree>
    <p:extLst>
      <p:ext uri="{BB962C8B-B14F-4D97-AF65-F5344CB8AC3E}">
        <p14:creationId xmlns:p14="http://schemas.microsoft.com/office/powerpoint/2010/main" val="122883517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47583" cy="1143000"/>
          </a:xfrm>
          <a:prstGeom prst="rect">
            <a:avLst/>
          </a:prstGeom>
        </p:spPr>
        <p:txBody>
          <a:bodyPr/>
          <a:lstStyle>
            <a:lvl1pPr>
              <a:defRPr>
                <a:solidFill>
                  <a:srgbClr val="7030A0"/>
                </a:solidFill>
              </a:defRPr>
            </a:lvl1p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rgbClr val="505150"/>
                </a:solidFill>
              </a:defRPr>
            </a:lvl1pPr>
            <a:lvl2pPr>
              <a:defRPr sz="2400">
                <a:solidFill>
                  <a:srgbClr val="505150"/>
                </a:solidFill>
              </a:defRPr>
            </a:lvl2pPr>
            <a:lvl3pPr>
              <a:defRPr sz="2000">
                <a:solidFill>
                  <a:srgbClr val="505150"/>
                </a:solidFill>
              </a:defRPr>
            </a:lvl3pPr>
            <a:lvl4pPr>
              <a:defRPr sz="1800">
                <a:solidFill>
                  <a:srgbClr val="505150"/>
                </a:solidFill>
              </a:defRPr>
            </a:lvl4pPr>
            <a:lvl5pPr>
              <a:defRPr sz="1800">
                <a:solidFill>
                  <a:srgbClr val="505150"/>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solidFill>
                  <a:srgbClr val="505150"/>
                </a:solidFill>
              </a:defRPr>
            </a:lvl1pPr>
            <a:lvl2pPr>
              <a:defRPr sz="2400">
                <a:solidFill>
                  <a:srgbClr val="505150"/>
                </a:solidFill>
              </a:defRPr>
            </a:lvl2pPr>
            <a:lvl3pPr>
              <a:defRPr sz="2000">
                <a:solidFill>
                  <a:srgbClr val="505150"/>
                </a:solidFill>
              </a:defRPr>
            </a:lvl3pPr>
            <a:lvl4pPr>
              <a:defRPr sz="1800">
                <a:solidFill>
                  <a:srgbClr val="505150"/>
                </a:solidFill>
              </a:defRPr>
            </a:lvl4pPr>
            <a:lvl5pPr>
              <a:defRPr sz="1800">
                <a:solidFill>
                  <a:srgbClr val="505150"/>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9" name="Picture 8"/>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 contrast="15000"/>
                    </a14:imgEffect>
                  </a14:imgLayer>
                </a14:imgProps>
              </a:ext>
              <a:ext uri="{28A0092B-C50C-407E-A947-70E740481C1C}">
                <a14:useLocalDpi xmlns:a14="http://schemas.microsoft.com/office/drawing/2010/main" val="0"/>
              </a:ext>
            </a:extLst>
          </a:blip>
          <a:srcRect/>
          <a:stretch/>
        </p:blipFill>
        <p:spPr>
          <a:xfrm>
            <a:off x="-14990" y="0"/>
            <a:ext cx="9180000" cy="836587"/>
          </a:xfrm>
          <a:prstGeom prst="rect">
            <a:avLst/>
          </a:prstGeom>
        </p:spPr>
      </p:pic>
    </p:spTree>
    <p:extLst>
      <p:ext uri="{BB962C8B-B14F-4D97-AF65-F5344CB8AC3E}">
        <p14:creationId xmlns:p14="http://schemas.microsoft.com/office/powerpoint/2010/main" val="66675156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hite backgrou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51757477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light grey background)">
    <p:bg>
      <p:bgPr>
        <a:solidFill>
          <a:srgbClr val="C0C1B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355665075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mid grey background)">
    <p:bg>
      <p:bgPr>
        <a:solidFill>
          <a:srgbClr val="50515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164123"/>
          </a:xfrm>
          <a:prstGeom prst="rect">
            <a:avLst/>
          </a:prstGeom>
        </p:spPr>
      </p:pic>
      <p:sp>
        <p:nvSpPr>
          <p:cNvPr id="10" name="Content Placeholder 2"/>
          <p:cNvSpPr>
            <a:spLocks noGrp="1"/>
          </p:cNvSpPr>
          <p:nvPr>
            <p:ph sz="half" idx="2"/>
          </p:nvPr>
        </p:nvSpPr>
        <p:spPr>
          <a:xfrm>
            <a:off x="919162" y="374649"/>
            <a:ext cx="7267746" cy="6147385"/>
          </a:xfrm>
        </p:spPr>
        <p:txBody>
          <a:bodyPr/>
          <a:lstStyle/>
          <a:p>
            <a:endParaRPr lang="en-US" dirty="0"/>
          </a:p>
        </p:txBody>
      </p:sp>
    </p:spTree>
    <p:extLst>
      <p:ext uri="{BB962C8B-B14F-4D97-AF65-F5344CB8AC3E}">
        <p14:creationId xmlns:p14="http://schemas.microsoft.com/office/powerpoint/2010/main" val="367942451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black backgroun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64123"/>
          </a:xfrm>
          <a:prstGeom prst="rect">
            <a:avLst/>
          </a:prstGeom>
        </p:spPr>
      </p:pic>
      <p:sp>
        <p:nvSpPr>
          <p:cNvPr id="9" name="Content Placeholder 2"/>
          <p:cNvSpPr>
            <a:spLocks noGrp="1"/>
          </p:cNvSpPr>
          <p:nvPr>
            <p:ph sz="half" idx="2"/>
          </p:nvPr>
        </p:nvSpPr>
        <p:spPr>
          <a:xfrm>
            <a:off x="919162" y="374649"/>
            <a:ext cx="7267746" cy="6147385"/>
          </a:xfrm>
        </p:spPr>
        <p:txBody>
          <a:bodyPr/>
          <a:lstStyle/>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1978" y="6619252"/>
            <a:ext cx="1773922" cy="197789"/>
          </a:xfrm>
          <a:prstGeom prst="rect">
            <a:avLst/>
          </a:prstGeom>
        </p:spPr>
      </p:pic>
    </p:spTree>
    <p:extLst>
      <p:ext uri="{BB962C8B-B14F-4D97-AF65-F5344CB8AC3E}">
        <p14:creationId xmlns:p14="http://schemas.microsoft.com/office/powerpoint/2010/main" val="403634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6" name="TextBox 5"/>
          <p:cNvSpPr txBox="1"/>
          <p:nvPr userDrawn="1"/>
        </p:nvSpPr>
        <p:spPr>
          <a:xfrm>
            <a:off x="2255500" y="520721"/>
            <a:ext cx="4633000" cy="707886"/>
          </a:xfrm>
          <a:prstGeom prst="rect">
            <a:avLst/>
          </a:prstGeom>
          <a:noFill/>
        </p:spPr>
        <p:txBody>
          <a:bodyPr wrap="none" rtlCol="0">
            <a:spAutoFit/>
          </a:bodyPr>
          <a:lstStyle/>
          <a:p>
            <a:pPr algn="ctr"/>
            <a:r>
              <a:rPr lang="en-GB" sz="4000" dirty="0" smtClean="0">
                <a:solidFill>
                  <a:srgbClr val="7030A0"/>
                </a:solidFill>
              </a:rPr>
              <a:t>Acknowledgements</a:t>
            </a:r>
            <a:endParaRPr lang="en-GB" sz="4000" dirty="0">
              <a:solidFill>
                <a:srgbClr val="7030A0"/>
              </a:solidFill>
            </a:endParaRPr>
          </a:p>
        </p:txBody>
      </p:sp>
      <p:sp>
        <p:nvSpPr>
          <p:cNvPr id="7" name="Text Placeholder 10"/>
          <p:cNvSpPr>
            <a:spLocks noGrp="1"/>
          </p:cNvSpPr>
          <p:nvPr>
            <p:ph type="body" sz="quarter" idx="10"/>
          </p:nvPr>
        </p:nvSpPr>
        <p:spPr>
          <a:xfrm>
            <a:off x="661719" y="1493838"/>
            <a:ext cx="4025244" cy="4680719"/>
          </a:xfrm>
        </p:spPr>
        <p:txBody>
          <a:bodyPr/>
          <a:lstStyle>
            <a:lvl2pPr>
              <a:defRPr baseline="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Picture Placeholder 12"/>
          <p:cNvSpPr>
            <a:spLocks noGrp="1"/>
          </p:cNvSpPr>
          <p:nvPr>
            <p:ph type="pic" sz="quarter" idx="11" hasCustomPrompt="1"/>
          </p:nvPr>
        </p:nvSpPr>
        <p:spPr>
          <a:xfrm>
            <a:off x="4984750" y="1493838"/>
            <a:ext cx="1624394" cy="1045387"/>
          </a:xfrm>
        </p:spPr>
        <p:txBody>
          <a:bodyPr/>
          <a:lstStyle>
            <a:lvl1pPr>
              <a:defRPr/>
            </a:lvl1pPr>
          </a:lstStyle>
          <a:p>
            <a:r>
              <a:rPr lang="en-GB" dirty="0" smtClean="0"/>
              <a:t>Logo</a:t>
            </a:r>
            <a:endParaRPr lang="en-GB" dirty="0"/>
          </a:p>
        </p:txBody>
      </p:sp>
      <p:sp>
        <p:nvSpPr>
          <p:cNvPr id="9" name="Picture Placeholder 12"/>
          <p:cNvSpPr>
            <a:spLocks noGrp="1"/>
          </p:cNvSpPr>
          <p:nvPr>
            <p:ph type="pic" sz="quarter" idx="12" hasCustomPrompt="1"/>
          </p:nvPr>
        </p:nvSpPr>
        <p:spPr>
          <a:xfrm>
            <a:off x="6888500" y="1493838"/>
            <a:ext cx="1593773" cy="1045387"/>
          </a:xfrm>
        </p:spPr>
        <p:txBody>
          <a:bodyPr/>
          <a:lstStyle>
            <a:lvl1pPr>
              <a:defRPr/>
            </a:lvl1pPr>
          </a:lstStyle>
          <a:p>
            <a:r>
              <a:rPr lang="en-GB" dirty="0" smtClean="0"/>
              <a:t>Logo</a:t>
            </a:r>
            <a:endParaRPr lang="en-GB" dirty="0"/>
          </a:p>
        </p:txBody>
      </p:sp>
      <p:sp>
        <p:nvSpPr>
          <p:cNvPr id="10" name="Picture Placeholder 12"/>
          <p:cNvSpPr>
            <a:spLocks noGrp="1"/>
          </p:cNvSpPr>
          <p:nvPr>
            <p:ph type="pic" sz="quarter" idx="15" hasCustomPrompt="1"/>
          </p:nvPr>
        </p:nvSpPr>
        <p:spPr>
          <a:xfrm>
            <a:off x="4984750" y="2670085"/>
            <a:ext cx="1624394" cy="1045387"/>
          </a:xfrm>
        </p:spPr>
        <p:txBody>
          <a:bodyPr/>
          <a:lstStyle>
            <a:lvl1pPr>
              <a:defRPr/>
            </a:lvl1pPr>
          </a:lstStyle>
          <a:p>
            <a:r>
              <a:rPr lang="en-GB" dirty="0" smtClean="0"/>
              <a:t>Logo</a:t>
            </a:r>
            <a:endParaRPr lang="en-GB"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089" y="4010523"/>
            <a:ext cx="3479151" cy="1872000"/>
          </a:xfrm>
          <a:prstGeom prst="rect">
            <a:avLst/>
          </a:prstGeom>
        </p:spPr>
      </p:pic>
      <p:sp>
        <p:nvSpPr>
          <p:cNvPr id="11" name="Picture Placeholder 12"/>
          <p:cNvSpPr>
            <a:spLocks noGrp="1"/>
          </p:cNvSpPr>
          <p:nvPr>
            <p:ph type="pic" sz="quarter" idx="16" hasCustomPrompt="1"/>
          </p:nvPr>
        </p:nvSpPr>
        <p:spPr>
          <a:xfrm>
            <a:off x="6888501" y="2670085"/>
            <a:ext cx="1618892" cy="1045387"/>
          </a:xfrm>
        </p:spPr>
        <p:txBody>
          <a:bodyPr/>
          <a:lstStyle>
            <a:lvl1pPr>
              <a:defRPr/>
            </a:lvl1pPr>
          </a:lstStyle>
          <a:p>
            <a:r>
              <a:rPr lang="en-GB" dirty="0" smtClean="0"/>
              <a:t>Logo</a:t>
            </a:r>
            <a:endParaRPr lang="en-GB" dirty="0"/>
          </a:p>
        </p:txBody>
      </p:sp>
      <p:sp>
        <p:nvSpPr>
          <p:cNvPr id="12" name="TextBox 11"/>
          <p:cNvSpPr txBox="1"/>
          <p:nvPr userDrawn="1"/>
        </p:nvSpPr>
        <p:spPr>
          <a:xfrm>
            <a:off x="4984750" y="5879903"/>
            <a:ext cx="3522642" cy="276999"/>
          </a:xfrm>
          <a:prstGeom prst="rect">
            <a:avLst/>
          </a:prstGeom>
          <a:noFill/>
        </p:spPr>
        <p:txBody>
          <a:bodyPr wrap="square" rtlCol="0">
            <a:spAutoFit/>
          </a:bodyPr>
          <a:lstStyle/>
          <a:p>
            <a:pPr algn="ctr"/>
            <a:r>
              <a:rPr lang="en-GB" sz="1200" dirty="0" smtClean="0">
                <a:solidFill>
                  <a:srgbClr val="333333"/>
                </a:solidFill>
              </a:rPr>
              <a:t>The Pirbright campus is being redeveloped</a:t>
            </a:r>
            <a:endParaRPr lang="en-GB" sz="1200" dirty="0">
              <a:solidFill>
                <a:srgbClr val="333333"/>
              </a:solidFill>
            </a:endParaRPr>
          </a:p>
        </p:txBody>
      </p:sp>
      <p:sp>
        <p:nvSpPr>
          <p:cNvPr id="13" name="Rectangle 12"/>
          <p:cNvSpPr/>
          <p:nvPr userDrawn="1"/>
        </p:nvSpPr>
        <p:spPr>
          <a:xfrm>
            <a:off x="4984750" y="3984885"/>
            <a:ext cx="3522642" cy="2189672"/>
          </a:xfrm>
          <a:prstGeom prst="rect">
            <a:avLst/>
          </a:prstGeom>
          <a:noFill/>
          <a:ln w="12700">
            <a:solidFill>
              <a:srgbClr val="8037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1719" y="6174557"/>
            <a:ext cx="9144000" cy="683443"/>
          </a:xfrm>
          <a:prstGeom prst="rect">
            <a:avLst/>
          </a:prstGeom>
        </p:spPr>
      </p:pic>
      <p:pic>
        <p:nvPicPr>
          <p:cNvPr id="17" name="Picture 16"/>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2000" contrast="15000"/>
                    </a14:imgEffect>
                  </a14:imgLayer>
                </a14:imgProps>
              </a:ext>
              <a:ext uri="{28A0092B-C50C-407E-A947-70E740481C1C}">
                <a14:useLocalDpi xmlns:a14="http://schemas.microsoft.com/office/drawing/2010/main" val="0"/>
              </a:ext>
            </a:extLst>
          </a:blip>
          <a:srcRect/>
          <a:stretch/>
        </p:blipFill>
        <p:spPr>
          <a:xfrm>
            <a:off x="-14990" y="0"/>
            <a:ext cx="9180000" cy="836587"/>
          </a:xfrm>
          <a:prstGeom prst="rect">
            <a:avLst/>
          </a:prstGeom>
        </p:spPr>
      </p:pic>
    </p:spTree>
    <p:extLst>
      <p:ext uri="{BB962C8B-B14F-4D97-AF65-F5344CB8AC3E}">
        <p14:creationId xmlns:p14="http://schemas.microsoft.com/office/powerpoint/2010/main" val="16141703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7"/>
            <a:ext cx="7772400" cy="1470025"/>
          </a:xfrm>
        </p:spPr>
        <p:txBody>
          <a:bodyPr/>
          <a:lstStyle>
            <a:lvl1pPr>
              <a:defRPr sz="3200" b="1">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EC7AB759-530A-46AC-842F-B07144F002F9}" type="datetimeFigureOut">
              <a:rPr lang="en-GB"/>
              <a:pPr/>
              <a:t>25/01/2016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3876" y="509588"/>
            <a:ext cx="1663700" cy="711200"/>
          </a:xfrm>
          <a:prstGeom prst="rect">
            <a:avLst/>
          </a:prstGeom>
          <a:noFill/>
          <a:ln w="9525">
            <a:noFill/>
            <a:miter lim="800000"/>
            <a:headEnd/>
            <a:tailEnd/>
          </a:ln>
        </p:spPr>
      </p:pic>
    </p:spTree>
    <p:extLst>
      <p:ext uri="{BB962C8B-B14F-4D97-AF65-F5344CB8AC3E}">
        <p14:creationId xmlns:p14="http://schemas.microsoft.com/office/powerpoint/2010/main" val="178981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7C3AC86E-A935-7549-BEE2-220A577A3076}" type="datetime1">
              <a:rPr lang="en-GB" smtClean="0"/>
              <a:t>25/01/2016</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95536" y="2492898"/>
            <a:ext cx="8229600" cy="3633267"/>
          </a:xfrm>
        </p:spPr>
        <p:txBody>
          <a:bodyPr/>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22B6232-AB33-4513-9527-F98CEC472D23}" type="datetimeFigureOut">
              <a:rPr lang="en-GB" smtClean="0"/>
              <a:pPr/>
              <a:t>25/01/2016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3876" y="509588"/>
            <a:ext cx="1663700" cy="711200"/>
          </a:xfrm>
          <a:prstGeom prst="rect">
            <a:avLst/>
          </a:prstGeom>
          <a:noFill/>
          <a:ln w="9525">
            <a:noFill/>
            <a:miter lim="800000"/>
            <a:headEnd/>
            <a:tailEnd/>
          </a:ln>
        </p:spPr>
      </p:pic>
    </p:spTree>
    <p:extLst>
      <p:ext uri="{BB962C8B-B14F-4D97-AF65-F5344CB8AC3E}">
        <p14:creationId xmlns:p14="http://schemas.microsoft.com/office/powerpoint/2010/main" val="35190009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2"/>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45CD916-7149-4247-856D-87DAB39295C7}" type="datetimeFigureOut">
              <a:rPr lang="en-GB"/>
              <a:pPr/>
              <a:t>25/01/2016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3876" y="509588"/>
            <a:ext cx="1663700" cy="711200"/>
          </a:xfrm>
          <a:prstGeom prst="rect">
            <a:avLst/>
          </a:prstGeom>
          <a:noFill/>
          <a:ln w="9525">
            <a:noFill/>
            <a:miter lim="800000"/>
            <a:headEnd/>
            <a:tailEnd/>
          </a:ln>
        </p:spPr>
      </p:pic>
    </p:spTree>
    <p:extLst>
      <p:ext uri="{BB962C8B-B14F-4D97-AF65-F5344CB8AC3E}">
        <p14:creationId xmlns:p14="http://schemas.microsoft.com/office/powerpoint/2010/main" val="34979357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395536" y="2492898"/>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586536" y="2492898"/>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3"/>
          <p:cNvSpPr>
            <a:spLocks noGrp="1"/>
          </p:cNvSpPr>
          <p:nvPr>
            <p:ph type="dt" sz="half" idx="10"/>
          </p:nvPr>
        </p:nvSpPr>
        <p:spPr/>
        <p:txBody>
          <a:bodyPr/>
          <a:lstStyle>
            <a:lvl1pPr>
              <a:defRPr/>
            </a:lvl1pPr>
          </a:lstStyle>
          <a:p>
            <a:fld id="{9FD09641-23CB-4E80-A5B0-5F03D2E94610}" type="datetimeFigureOut">
              <a:rPr lang="en-GB"/>
              <a:pPr/>
              <a:t>25/01/2016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extLst>
      <p:ext uri="{BB962C8B-B14F-4D97-AF65-F5344CB8AC3E}">
        <p14:creationId xmlns:p14="http://schemas.microsoft.com/office/powerpoint/2010/main" val="2277958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smtClean="0"/>
              <a:t>Click to edit Master title style</a:t>
            </a:r>
            <a:endParaRPr lang="en-GB" dirty="0"/>
          </a:p>
        </p:txBody>
      </p:sp>
      <p:sp>
        <p:nvSpPr>
          <p:cNvPr id="3" name="Text Placeholder 2"/>
          <p:cNvSpPr>
            <a:spLocks noGrp="1"/>
          </p:cNvSpPr>
          <p:nvPr>
            <p:ph type="body" idx="1"/>
          </p:nvPr>
        </p:nvSpPr>
        <p:spPr>
          <a:xfrm>
            <a:off x="405881"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95537" y="3068961"/>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582345"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83362"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3"/>
          <p:cNvSpPr>
            <a:spLocks noGrp="1"/>
          </p:cNvSpPr>
          <p:nvPr>
            <p:ph type="dt" sz="half" idx="10"/>
          </p:nvPr>
        </p:nvSpPr>
        <p:spPr/>
        <p:txBody>
          <a:bodyPr/>
          <a:lstStyle>
            <a:lvl1pPr>
              <a:defRPr/>
            </a:lvl1pPr>
          </a:lstStyle>
          <a:p>
            <a:fld id="{3A9A4E03-F40B-4399-AC2E-A4C6E9D600B3}" type="datetimeFigureOut">
              <a:rPr lang="en-GB"/>
              <a:pPr/>
              <a:t>25/01/2016</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extLst>
      <p:ext uri="{BB962C8B-B14F-4D97-AF65-F5344CB8AC3E}">
        <p14:creationId xmlns:p14="http://schemas.microsoft.com/office/powerpoint/2010/main" val="26516995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CFE8F7DA-80EC-4CF7-AB7B-078F533B953B}" type="datetimeFigureOut">
              <a:rPr lang="en-GB"/>
              <a:pPr/>
              <a:t>25/01/2016</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extLst>
      <p:ext uri="{BB962C8B-B14F-4D97-AF65-F5344CB8AC3E}">
        <p14:creationId xmlns:p14="http://schemas.microsoft.com/office/powerpoint/2010/main" val="2345951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AE269B-21F6-4A71-848B-6E891C314B78}" type="datetimeFigureOut">
              <a:rPr lang="en-GB"/>
              <a:pPr/>
              <a:t>25/01/2016</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extLst>
      <p:ext uri="{BB962C8B-B14F-4D97-AF65-F5344CB8AC3E}">
        <p14:creationId xmlns:p14="http://schemas.microsoft.com/office/powerpoint/2010/main" val="21424539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7" y="1186830"/>
            <a:ext cx="3008313" cy="1162050"/>
          </a:xfrm>
        </p:spPr>
        <p:txBody>
          <a:bodyPr anchor="b"/>
          <a:lstStyle>
            <a:lvl1pPr algn="l">
              <a:defRPr sz="3200" b="1"/>
            </a:lvl1pPr>
          </a:lstStyle>
          <a:p>
            <a:r>
              <a:rPr lang="en-US" dirty="0" smtClean="0"/>
              <a:t>Click to edit Master title style</a:t>
            </a:r>
            <a:endParaRPr lang="en-GB" dirty="0"/>
          </a:p>
        </p:txBody>
      </p:sp>
      <p:sp>
        <p:nvSpPr>
          <p:cNvPr id="3" name="Content Placeholder 2"/>
          <p:cNvSpPr>
            <a:spLocks noGrp="1"/>
          </p:cNvSpPr>
          <p:nvPr>
            <p:ph idx="1"/>
          </p:nvPr>
        </p:nvSpPr>
        <p:spPr>
          <a:xfrm>
            <a:off x="3575050" y="1196754"/>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1" y="2420890"/>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a:defRPr/>
            </a:lvl1pPr>
          </a:lstStyle>
          <a:p>
            <a:fld id="{B89648B1-3911-4AC2-8E3A-DF4A70CC86E7}" type="datetimeFigureOut">
              <a:rPr lang="en-GB"/>
              <a:pPr/>
              <a:t>25/01/2016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extLst>
      <p:ext uri="{BB962C8B-B14F-4D97-AF65-F5344CB8AC3E}">
        <p14:creationId xmlns:p14="http://schemas.microsoft.com/office/powerpoint/2010/main" val="21349694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2AAA9A3-945F-42AF-BCAE-8459AEA58868}" type="datetimeFigureOut">
              <a:rPr lang="en-GB"/>
              <a:pPr/>
              <a:t>25/01/2016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extLst>
      <p:ext uri="{BB962C8B-B14F-4D97-AF65-F5344CB8AC3E}">
        <p14:creationId xmlns:p14="http://schemas.microsoft.com/office/powerpoint/2010/main" val="2319828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98FF8105-8845-4543-9ED8-9E57E8E42CB7}" type="datetimeFigureOut">
              <a:rPr lang="en-GB"/>
              <a:pPr/>
              <a:t>25/01/2016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extLst>
      <p:ext uri="{BB962C8B-B14F-4D97-AF65-F5344CB8AC3E}">
        <p14:creationId xmlns:p14="http://schemas.microsoft.com/office/powerpoint/2010/main" val="3029268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4"/>
            <a:ext cx="2057400" cy="4569371"/>
          </a:xfrm>
        </p:spPr>
        <p:txBody>
          <a:bodyPr vert="eaVert"/>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a:xfrm>
            <a:off x="457200" y="1556794"/>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08976883-B614-42E6-9595-363FA777B038}" type="datetimeFigureOut">
              <a:rPr lang="en-GB"/>
              <a:pPr/>
              <a:t>25/01/2016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extLst>
      <p:ext uri="{BB962C8B-B14F-4D97-AF65-F5344CB8AC3E}">
        <p14:creationId xmlns:p14="http://schemas.microsoft.com/office/powerpoint/2010/main" val="190631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0B65290-8A14-6742-88F0-7F4F6C200FBD}" type="datetime1">
              <a:rPr lang="en-GB" smtClean="0"/>
              <a:t>25/01/2016</a:t>
            </a:fld>
            <a:endParaRPr lang="en-US"/>
          </a:p>
        </p:txBody>
      </p:sp>
      <p:sp>
        <p:nvSpPr>
          <p:cNvPr id="8" name="Footer Placeholder 7"/>
          <p:cNvSpPr>
            <a:spLocks noGrp="1"/>
          </p:cNvSpPr>
          <p:nvPr>
            <p:ph type="ftr" sz="quarter" idx="11"/>
          </p:nvPr>
        </p:nvSpPr>
        <p:spPr/>
        <p:txBody>
          <a:bodyPr/>
          <a:lstStyle/>
          <a:p>
            <a:r>
              <a:rPr lang="en-US" smtClean="0"/>
              <a:t>The Genome Analysis Centre</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white">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2507265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white">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994613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white">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1339171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white">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20537341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8" name="Espace réservé du pied de page 7"/>
          <p:cNvSpPr>
            <a:spLocks noGrp="1"/>
          </p:cNvSpPr>
          <p:nvPr>
            <p:ph type="ftr" sz="quarter" idx="11"/>
          </p:nvPr>
        </p:nvSpPr>
        <p:spPr/>
        <p:txBody>
          <a:bodyPr/>
          <a:lstStyle/>
          <a:p>
            <a:endParaRPr lang="fr-BE">
              <a:solidFill>
                <a:prstClr val="white">
                  <a:tint val="75000"/>
                </a:prstClr>
              </a:solidFill>
            </a:endParaRP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87804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4" name="Espace réservé du pied de page 3"/>
          <p:cNvSpPr>
            <a:spLocks noGrp="1"/>
          </p:cNvSpPr>
          <p:nvPr>
            <p:ph type="ftr" sz="quarter" idx="11"/>
          </p:nvPr>
        </p:nvSpPr>
        <p:spPr/>
        <p:txBody>
          <a:bodyPr/>
          <a:lstStyle/>
          <a:p>
            <a:endParaRPr lang="fr-BE">
              <a:solidFill>
                <a:prstClr val="white">
                  <a:tint val="75000"/>
                </a:prstClr>
              </a:solidFill>
            </a:endParaRP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0547505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3" name="Espace réservé du pied de page 2"/>
          <p:cNvSpPr>
            <a:spLocks noGrp="1"/>
          </p:cNvSpPr>
          <p:nvPr>
            <p:ph type="ftr" sz="quarter" idx="11"/>
          </p:nvPr>
        </p:nvSpPr>
        <p:spPr/>
        <p:txBody>
          <a:bodyPr/>
          <a:lstStyle/>
          <a:p>
            <a:endParaRPr lang="fr-BE">
              <a:solidFill>
                <a:prstClr val="white">
                  <a:tint val="75000"/>
                </a:prstClr>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27459566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white">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6588867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6" name="Espace réservé du pied de page 5"/>
          <p:cNvSpPr>
            <a:spLocks noGrp="1"/>
          </p:cNvSpPr>
          <p:nvPr>
            <p:ph type="ftr" sz="quarter" idx="11"/>
          </p:nvPr>
        </p:nvSpPr>
        <p:spPr/>
        <p:txBody>
          <a:bodyPr/>
          <a:lstStyle/>
          <a:p>
            <a:endParaRPr lang="fr-BE">
              <a:solidFill>
                <a:prstClr val="white">
                  <a:tint val="75000"/>
                </a:prstClr>
              </a:solidFill>
            </a:endParaRP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7694713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white">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1231476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E802AAC-8047-F44A-8829-FAB431F5CBE3}" type="datetime1">
              <a:rPr lang="en-GB" smtClean="0"/>
              <a:t>25/01/2016</a:t>
            </a:fld>
            <a:endParaRPr lang="en-US"/>
          </a:p>
        </p:txBody>
      </p:sp>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solidFill>
                  <a:prstClr val="white">
                    <a:tint val="75000"/>
                  </a:prstClr>
                </a:solidFill>
              </a:rPr>
              <a:pPr/>
              <a:t>25/01/2016</a:t>
            </a:fld>
            <a:endParaRPr lang="fr-BE">
              <a:solidFill>
                <a:prstClr val="white">
                  <a:tint val="75000"/>
                </a:prstClr>
              </a:solidFill>
            </a:endParaRPr>
          </a:p>
        </p:txBody>
      </p:sp>
      <p:sp>
        <p:nvSpPr>
          <p:cNvPr id="5" name="Espace réservé du pied de page 4"/>
          <p:cNvSpPr>
            <a:spLocks noGrp="1"/>
          </p:cNvSpPr>
          <p:nvPr>
            <p:ph type="ftr" sz="quarter" idx="11"/>
          </p:nvPr>
        </p:nvSpPr>
        <p:spPr/>
        <p:txBody>
          <a:bodyPr/>
          <a:lstStyle/>
          <a:p>
            <a:endParaRPr lang="fr-BE">
              <a:solidFill>
                <a:prstClr val="white">
                  <a:tint val="75000"/>
                </a:prstClr>
              </a:solidFill>
            </a:endParaRP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solidFill>
                  <a:prstClr val="white">
                    <a:tint val="75000"/>
                  </a:prstClr>
                </a:solidFill>
              </a:rPr>
              <a:pPr/>
              <a:t>‹#›</a:t>
            </a:fld>
            <a:endParaRPr lang="fr-BE">
              <a:solidFill>
                <a:prstClr val="white">
                  <a:tint val="75000"/>
                </a:prstClr>
              </a:solidFill>
            </a:endParaRPr>
          </a:p>
        </p:txBody>
      </p:sp>
    </p:spTree>
    <p:extLst>
      <p:ext uri="{BB962C8B-B14F-4D97-AF65-F5344CB8AC3E}">
        <p14:creationId xmlns:p14="http://schemas.microsoft.com/office/powerpoint/2010/main" val="40930279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13228965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1088272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2589878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20084232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38232781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8412182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33820436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14031087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4265037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1D974-3FE6-1F4A-B7B0-DC9929055D4F}" type="datetime1">
              <a:rPr lang="en-GB" smtClean="0"/>
              <a:t>25/01/2016</a:t>
            </a:fld>
            <a:endParaRPr lang="en-US"/>
          </a:p>
        </p:txBody>
      </p:sp>
      <p:sp>
        <p:nvSpPr>
          <p:cNvPr id="3" name="Footer Placeholder 2"/>
          <p:cNvSpPr>
            <a:spLocks noGrp="1"/>
          </p:cNvSpPr>
          <p:nvPr>
            <p:ph type="ftr" sz="quarter" idx="11"/>
          </p:nvPr>
        </p:nvSpPr>
        <p:spPr/>
        <p:txBody>
          <a:bodyPr/>
          <a:lstStyle/>
          <a:p>
            <a:r>
              <a:rPr lang="en-US" smtClean="0"/>
              <a:t>The Genome Analysis Centre</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8539585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solidFill>
                  <a:srgbClr val="000000"/>
                </a:solidFill>
              </a:rPr>
              <a:t>Wageningen, November 2007</a:t>
            </a:r>
          </a:p>
        </p:txBody>
      </p:sp>
    </p:spTree>
    <p:extLst>
      <p:ext uri="{BB962C8B-B14F-4D97-AF65-F5344CB8AC3E}">
        <p14:creationId xmlns:p14="http://schemas.microsoft.com/office/powerpoint/2010/main" val="22871078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459474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69013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451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788898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84985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74437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687021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857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42A7BFC-3811-C546-83E6-5C304419C9BC}" type="datetime1">
              <a:rPr lang="en-GB" smtClean="0"/>
              <a:t>25/01/2016</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081634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991788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fr-FR" sz="1200">
                <a:solidFill>
                  <a:srgbClr val="888888"/>
                </a:solidFill>
                <a:latin typeface="Calibri"/>
                <a:ea typeface="Calibri"/>
                <a:cs typeface="Calibri"/>
                <a:sym typeface="Calibri"/>
              </a:rPr>
              <a:pPr algn="r">
                <a:buSzPct val="25000"/>
              </a:pPr>
              <a:t>‹#›</a:t>
            </a:fld>
            <a:endParaRPr lang="fr-F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788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941B418-B9B9-B249-B65D-E7B8183DEF14}" type="datetime1">
              <a:rPr lang="en-GB" smtClean="0"/>
              <a:t>25/01/2016</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4.emf"/><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3C963-D5F9-194E-934C-29B59794E2E0}" type="datetime1">
              <a:rPr lang="en-GB" smtClean="0"/>
              <a:t>25/01/2016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Genome Analysis Centre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A309A6D-C09C-4548-B29A-6CF363A7E532}" type="datetimeFigureOut">
              <a:rPr lang="fr-FR" smtClean="0">
                <a:solidFill>
                  <a:prstClr val="black">
                    <a:tint val="75000"/>
                  </a:prstClr>
                </a:solidFill>
              </a:rPr>
              <a:pPr defTabSz="914400"/>
              <a:t>25/01/2016</a:t>
            </a:fld>
            <a:endParaRPr lang="fr-BE">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fr-BE">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F4668DC-857F-487D-BFFA-8C0CA5037977}" type="slidenum">
              <a:rPr lang="fr-BE" smtClean="0">
                <a:solidFill>
                  <a:prstClr val="black">
                    <a:tint val="75000"/>
                  </a:prstClr>
                </a:solidFill>
              </a:rPr>
              <a:pPr defTabSz="914400"/>
              <a:t>‹#›</a:t>
            </a:fld>
            <a:endParaRPr lang="fr-BE">
              <a:solidFill>
                <a:prstClr val="black">
                  <a:tint val="75000"/>
                </a:prstClr>
              </a:solidFill>
            </a:endParaRPr>
          </a:p>
        </p:txBody>
      </p:sp>
    </p:spTree>
    <p:extLst>
      <p:ext uri="{BB962C8B-B14F-4D97-AF65-F5344CB8AC3E}">
        <p14:creationId xmlns:p14="http://schemas.microsoft.com/office/powerpoint/2010/main" val="3434960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9"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91366-4513-8245-898E-A5841EFE9896}" type="datetimeFigureOut">
              <a:rPr lang="en-US" smtClean="0">
                <a:solidFill>
                  <a:prstClr val="black">
                    <a:tint val="75000"/>
                  </a:prstClr>
                </a:solidFill>
              </a:rPr>
              <a:pPr/>
              <a:t>1/25/2016</a:t>
            </a:fld>
            <a:endParaRPr lang="en-US">
              <a:solidFill>
                <a:prstClr val="black">
                  <a:tint val="75000"/>
                </a:prstClr>
              </a:solidFill>
            </a:endParaRPr>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5C4F8-F48F-DA46-ABD5-2D07E469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53525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iming>
    <p:tnLst>
      <p:par>
        <p:cTn id="1" dur="indefinite" restart="never" nodeType="tmRoot"/>
      </p:par>
    </p:tnLst>
  </p:timing>
  <p:txStyles>
    <p:titleStyle>
      <a:lvl1pPr algn="l" defTabSz="457200" rtl="0" eaLnBrk="1" latinLnBrk="0" hangingPunct="1">
        <a:spcBef>
          <a:spcPct val="0"/>
        </a:spcBef>
        <a:buNone/>
        <a:defRPr sz="4000" kern="1200">
          <a:solidFill>
            <a:srgbClr val="333333"/>
          </a:solidFill>
          <a:latin typeface="Arial"/>
          <a:ea typeface="+mj-ea"/>
          <a:cs typeface="+mj-cs"/>
        </a:defRPr>
      </a:lvl1pPr>
    </p:titleStyle>
    <p:bodyStyle>
      <a:lvl1pPr marL="0" indent="0" algn="l" defTabSz="457200" rtl="0" eaLnBrk="1" latinLnBrk="0" hangingPunct="1">
        <a:spcBef>
          <a:spcPct val="20000"/>
        </a:spcBef>
        <a:buFontTx/>
        <a:buNone/>
        <a:defRPr sz="2500" kern="1200">
          <a:solidFill>
            <a:srgbClr val="333333"/>
          </a:solidFill>
          <a:latin typeface="Arial"/>
          <a:ea typeface="+mn-ea"/>
          <a:cs typeface="+mn-cs"/>
        </a:defRPr>
      </a:lvl1pPr>
      <a:lvl2pPr marL="742950" indent="-285750" algn="l" defTabSz="457200" rtl="0" eaLnBrk="1" latinLnBrk="0" hangingPunct="1">
        <a:spcBef>
          <a:spcPct val="20000"/>
        </a:spcBef>
        <a:buFont typeface="Arial"/>
        <a:buChar char="–"/>
        <a:defRPr sz="2200" kern="1200">
          <a:solidFill>
            <a:srgbClr val="333333"/>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rgbClr val="333333"/>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rgbClr val="333333"/>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rgbClr val="333333"/>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9"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91366-4513-8245-898E-A5841EFE9896}" type="datetimeFigureOut">
              <a:rPr lang="en-US" smtClean="0">
                <a:solidFill>
                  <a:prstClr val="black">
                    <a:tint val="75000"/>
                  </a:prstClr>
                </a:solidFill>
              </a:rPr>
              <a:pPr/>
              <a:t>1/25/2016</a:t>
            </a:fld>
            <a:endParaRPr lang="en-US">
              <a:solidFill>
                <a:prstClr val="black">
                  <a:tint val="75000"/>
                </a:prstClr>
              </a:solidFill>
            </a:endParaRPr>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5C4F8-F48F-DA46-ABD5-2D07E469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04279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iming>
    <p:tnLst>
      <p:par>
        <p:cTn id="1" dur="indefinite" restart="never" nodeType="tmRoot"/>
      </p:par>
    </p:tnLst>
  </p:timing>
  <p:txStyles>
    <p:titleStyle>
      <a:lvl1pPr algn="ctr" defTabSz="457200" rtl="0" eaLnBrk="1" latinLnBrk="0" hangingPunct="1">
        <a:spcBef>
          <a:spcPct val="0"/>
        </a:spcBef>
        <a:buNone/>
        <a:defRPr sz="4000" kern="1200">
          <a:solidFill>
            <a:srgbClr val="7030A0"/>
          </a:solidFill>
          <a:latin typeface="Arial"/>
          <a:ea typeface="+mj-ea"/>
          <a:cs typeface="+mj-cs"/>
        </a:defRPr>
      </a:lvl1pPr>
    </p:titleStyle>
    <p:bodyStyle>
      <a:lvl1pPr marL="0" indent="0" algn="l" defTabSz="457200" rtl="0" eaLnBrk="1" latinLnBrk="0" hangingPunct="1">
        <a:spcBef>
          <a:spcPct val="20000"/>
        </a:spcBef>
        <a:buFontTx/>
        <a:buNone/>
        <a:defRPr sz="2500" kern="1200">
          <a:solidFill>
            <a:srgbClr val="333333"/>
          </a:solidFill>
          <a:latin typeface="Arial"/>
          <a:ea typeface="+mn-ea"/>
          <a:cs typeface="+mn-cs"/>
        </a:defRPr>
      </a:lvl1pPr>
      <a:lvl2pPr marL="742950" indent="-285750" algn="l" defTabSz="457200" rtl="0" eaLnBrk="1" latinLnBrk="0" hangingPunct="1">
        <a:spcBef>
          <a:spcPct val="20000"/>
        </a:spcBef>
        <a:buFont typeface="Arial"/>
        <a:buChar char="–"/>
        <a:defRPr sz="2200" kern="1200">
          <a:solidFill>
            <a:srgbClr val="333333"/>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rgbClr val="333333"/>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rgbClr val="333333"/>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rgbClr val="333333"/>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2492898"/>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defTabSz="914400" fontAlgn="base">
              <a:spcBef>
                <a:spcPct val="0"/>
              </a:spcBef>
              <a:spcAft>
                <a:spcPct val="0"/>
              </a:spcAft>
            </a:pPr>
            <a:fld id="{456A7D1D-6254-4063-974C-6A2AE04E4B91}" type="datetimeFigureOut">
              <a:rPr lang="en-GB">
                <a:cs typeface="Arial" pitchFamily="34" charset="0"/>
              </a:rPr>
              <a:pPr defTabSz="914400" fontAlgn="base">
                <a:spcBef>
                  <a:spcPct val="0"/>
                </a:spcBef>
                <a:spcAft>
                  <a:spcPct val="0"/>
                </a:spcAft>
              </a:pPr>
              <a:t>25/01/2016</a:t>
            </a:fld>
            <a:endParaRPr lang="en-GB" dirty="0">
              <a:cs typeface="Arial" pitchFamily="34" charset="0"/>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defTabSz="914400" fontAlgn="base">
              <a:spcBef>
                <a:spcPct val="0"/>
              </a:spcBef>
              <a:spcAft>
                <a:spcPct val="0"/>
              </a:spcAft>
            </a:pPr>
            <a:endParaRPr lang="en-GB" dirty="0">
              <a:cs typeface="Arial" pitchFamily="34" charset="0"/>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defTabSz="914400" fontAlgn="base">
              <a:spcBef>
                <a:spcPct val="0"/>
              </a:spcBef>
              <a:spcAft>
                <a:spcPct val="0"/>
              </a:spcAft>
            </a:pPr>
            <a:fld id="{26878614-5F41-4702-8E44-D9C8B2874F5D}" type="slidenum">
              <a:rPr lang="en-GB">
                <a:cs typeface="Arial" pitchFamily="34" charset="0"/>
              </a:rPr>
              <a:pPr defTabSz="914400" fontAlgn="base">
                <a:spcBef>
                  <a:spcPct val="0"/>
                </a:spcBef>
                <a:spcAft>
                  <a:spcPct val="0"/>
                </a:spcAft>
              </a:pPr>
              <a:t>‹#›</a:t>
            </a:fld>
            <a:endParaRPr lang="en-GB" dirty="0">
              <a:cs typeface="Arial" pitchFamily="34" charset="0"/>
            </a:endParaRPr>
          </a:p>
        </p:txBody>
      </p:sp>
      <p:pic>
        <p:nvPicPr>
          <p:cNvPr id="7" name="Picture 5" descr="TAB_col_white_background.eps"/>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3876" y="509588"/>
            <a:ext cx="1663700" cy="711200"/>
          </a:xfrm>
          <a:prstGeom prst="rect">
            <a:avLst/>
          </a:prstGeom>
          <a:noFill/>
          <a:ln w="9525">
            <a:noFill/>
            <a:miter lim="800000"/>
            <a:headEnd/>
            <a:tailEnd/>
          </a:ln>
        </p:spPr>
      </p:pic>
    </p:spTree>
    <p:extLst>
      <p:ext uri="{BB962C8B-B14F-4D97-AF65-F5344CB8AC3E}">
        <p14:creationId xmlns:p14="http://schemas.microsoft.com/office/powerpoint/2010/main" val="120211996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A309A6D-C09C-4548-B29A-6CF363A7E532}" type="datetimeFigureOut">
              <a:rPr lang="fr-FR" smtClean="0">
                <a:solidFill>
                  <a:prstClr val="white">
                    <a:tint val="75000"/>
                  </a:prstClr>
                </a:solidFill>
              </a:rPr>
              <a:pPr defTabSz="914400"/>
              <a:t>25/01/2016</a:t>
            </a:fld>
            <a:endParaRPr lang="fr-BE">
              <a:solidFill>
                <a:prstClr val="white">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fr-BE">
              <a:solidFill>
                <a:prstClr val="white">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F4668DC-857F-487D-BFFA-8C0CA5037977}" type="slidenum">
              <a:rPr lang="fr-BE" smtClean="0">
                <a:solidFill>
                  <a:prstClr val="white">
                    <a:tint val="75000"/>
                  </a:prstClr>
                </a:solidFill>
              </a:rPr>
              <a:pPr defTabSz="914400"/>
              <a:t>‹#›</a:t>
            </a:fld>
            <a:endParaRPr lang="fr-BE">
              <a:solidFill>
                <a:prstClr val="white">
                  <a:tint val="75000"/>
                </a:prstClr>
              </a:solidFill>
            </a:endParaRPr>
          </a:p>
        </p:txBody>
      </p:sp>
    </p:spTree>
    <p:extLst>
      <p:ext uri="{BB962C8B-B14F-4D97-AF65-F5344CB8AC3E}">
        <p14:creationId xmlns:p14="http://schemas.microsoft.com/office/powerpoint/2010/main" val="388302282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2">
                <a:gamma/>
                <a:shade val="46275"/>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324600" y="6245225"/>
            <a:ext cx="27432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i="0"/>
            </a:lvl1pPr>
          </a:lstStyle>
          <a:p>
            <a:pPr defTabSz="914400" fontAlgn="base">
              <a:spcBef>
                <a:spcPct val="0"/>
              </a:spcBef>
              <a:spcAft>
                <a:spcPct val="0"/>
              </a:spcAft>
            </a:pPr>
            <a:r>
              <a:rPr lang="en-US" smtClean="0">
                <a:solidFill>
                  <a:srgbClr val="FFFF00"/>
                </a:solidFill>
              </a:rPr>
              <a:t>Wageningen, November 2007</a:t>
            </a:r>
          </a:p>
        </p:txBody>
      </p:sp>
    </p:spTree>
    <p:extLst>
      <p:ext uri="{BB962C8B-B14F-4D97-AF65-F5344CB8AC3E}">
        <p14:creationId xmlns:p14="http://schemas.microsoft.com/office/powerpoint/2010/main" val="20690353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sldNum="0" hdr="0" dt="0"/>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Comic Sans MS" charset="0"/>
          <a:ea typeface="ＭＳ Ｐゴシック" charset="0"/>
        </a:defRPr>
      </a:lvl2pPr>
      <a:lvl3pPr algn="ctr" rtl="0" fontAlgn="base">
        <a:spcBef>
          <a:spcPct val="0"/>
        </a:spcBef>
        <a:spcAft>
          <a:spcPct val="0"/>
        </a:spcAft>
        <a:defRPr sz="4400">
          <a:solidFill>
            <a:srgbClr val="FFFF00"/>
          </a:solidFill>
          <a:latin typeface="Comic Sans MS" charset="0"/>
          <a:ea typeface="ＭＳ Ｐゴシック" charset="0"/>
        </a:defRPr>
      </a:lvl3pPr>
      <a:lvl4pPr algn="ctr" rtl="0" fontAlgn="base">
        <a:spcBef>
          <a:spcPct val="0"/>
        </a:spcBef>
        <a:spcAft>
          <a:spcPct val="0"/>
        </a:spcAft>
        <a:defRPr sz="4400">
          <a:solidFill>
            <a:srgbClr val="FFFF00"/>
          </a:solidFill>
          <a:latin typeface="Comic Sans MS" charset="0"/>
          <a:ea typeface="ＭＳ Ｐゴシック" charset="0"/>
        </a:defRPr>
      </a:lvl4pPr>
      <a:lvl5pPr algn="ctr" rtl="0" fontAlgn="base">
        <a:spcBef>
          <a:spcPct val="0"/>
        </a:spcBef>
        <a:spcAft>
          <a:spcPct val="0"/>
        </a:spcAft>
        <a:defRPr sz="4400">
          <a:solidFill>
            <a:srgbClr val="FFFF00"/>
          </a:solidFill>
          <a:latin typeface="Comic Sans MS" charset="0"/>
          <a:ea typeface="ＭＳ Ｐゴシック" charset="0"/>
        </a:defRPr>
      </a:lvl5pPr>
      <a:lvl6pPr marL="457200" algn="ctr" rtl="0" fontAlgn="base">
        <a:spcBef>
          <a:spcPct val="0"/>
        </a:spcBef>
        <a:spcAft>
          <a:spcPct val="0"/>
        </a:spcAft>
        <a:defRPr sz="4400">
          <a:solidFill>
            <a:srgbClr val="FFFF00"/>
          </a:solidFill>
          <a:latin typeface="Comic Sans MS" charset="0"/>
          <a:ea typeface="ＭＳ Ｐゴシック" charset="0"/>
        </a:defRPr>
      </a:lvl6pPr>
      <a:lvl7pPr marL="914400" algn="ctr" rtl="0" fontAlgn="base">
        <a:spcBef>
          <a:spcPct val="0"/>
        </a:spcBef>
        <a:spcAft>
          <a:spcPct val="0"/>
        </a:spcAft>
        <a:defRPr sz="4400">
          <a:solidFill>
            <a:srgbClr val="FFFF00"/>
          </a:solidFill>
          <a:latin typeface="Comic Sans MS" charset="0"/>
          <a:ea typeface="ＭＳ Ｐゴシック" charset="0"/>
        </a:defRPr>
      </a:lvl7pPr>
      <a:lvl8pPr marL="1371600" algn="ctr" rtl="0" fontAlgn="base">
        <a:spcBef>
          <a:spcPct val="0"/>
        </a:spcBef>
        <a:spcAft>
          <a:spcPct val="0"/>
        </a:spcAft>
        <a:defRPr sz="4400">
          <a:solidFill>
            <a:srgbClr val="FFFF00"/>
          </a:solidFill>
          <a:latin typeface="Comic Sans MS" charset="0"/>
          <a:ea typeface="ＭＳ Ｐゴシック" charset="0"/>
        </a:defRPr>
      </a:lvl8pPr>
      <a:lvl9pPr marL="1828800" algn="ctr" rtl="0" fontAlgn="base">
        <a:spcBef>
          <a:spcPct val="0"/>
        </a:spcBef>
        <a:spcAft>
          <a:spcPct val="0"/>
        </a:spcAft>
        <a:defRPr sz="4400">
          <a:solidFill>
            <a:srgbClr val="FFFF00"/>
          </a:solidFill>
          <a:latin typeface="Comic Sans MS" charset="0"/>
          <a:ea typeface="ＭＳ Ｐゴシック" charset="0"/>
        </a:defRPr>
      </a:lvl9pPr>
    </p:titleStyle>
    <p:bodyStyle>
      <a:lvl1pPr marL="342900" indent="-342900" algn="l" rtl="0" fontAlgn="base">
        <a:spcBef>
          <a:spcPct val="20000"/>
        </a:spcBef>
        <a:spcAft>
          <a:spcPct val="0"/>
        </a:spcAft>
        <a:buChar char="•"/>
        <a:defRPr sz="3200">
          <a:solidFill>
            <a:srgbClr val="FFFF00"/>
          </a:solidFill>
          <a:latin typeface="+mn-lt"/>
          <a:ea typeface="+mn-ea"/>
          <a:cs typeface="+mn-cs"/>
        </a:defRPr>
      </a:lvl1pPr>
      <a:lvl2pPr marL="742950" indent="-285750" algn="l" rtl="0" fontAlgn="base">
        <a:spcBef>
          <a:spcPct val="20000"/>
        </a:spcBef>
        <a:spcAft>
          <a:spcPct val="0"/>
        </a:spcAft>
        <a:buChar char="–"/>
        <a:defRPr sz="2800">
          <a:solidFill>
            <a:srgbClr val="FFFF00"/>
          </a:solidFill>
          <a:latin typeface="+mn-lt"/>
          <a:ea typeface="+mn-ea"/>
        </a:defRPr>
      </a:lvl2pPr>
      <a:lvl3pPr marL="1143000" indent="-228600" algn="l" rtl="0" fontAlgn="base">
        <a:spcBef>
          <a:spcPct val="20000"/>
        </a:spcBef>
        <a:spcAft>
          <a:spcPct val="0"/>
        </a:spcAft>
        <a:buChar char="•"/>
        <a:defRPr sz="2400">
          <a:solidFill>
            <a:srgbClr val="FFFF00"/>
          </a:solidFill>
          <a:latin typeface="+mn-lt"/>
          <a:ea typeface="+mn-ea"/>
        </a:defRPr>
      </a:lvl3pPr>
      <a:lvl4pPr marL="1600200" indent="-228600" algn="l" rtl="0" fontAlgn="base">
        <a:spcBef>
          <a:spcPct val="20000"/>
        </a:spcBef>
        <a:spcAft>
          <a:spcPct val="0"/>
        </a:spcAft>
        <a:buChar char="–"/>
        <a:defRPr sz="2000">
          <a:solidFill>
            <a:srgbClr val="FFFF00"/>
          </a:solidFill>
          <a:latin typeface="+mn-lt"/>
          <a:ea typeface="+mn-ea"/>
        </a:defRPr>
      </a:lvl4pPr>
      <a:lvl5pPr marL="2057400" indent="-228600" algn="l" rtl="0" fontAlgn="base">
        <a:spcBef>
          <a:spcPct val="20000"/>
        </a:spcBef>
        <a:spcAft>
          <a:spcPct val="0"/>
        </a:spcAft>
        <a:buChar char="»"/>
        <a:defRPr sz="2000">
          <a:solidFill>
            <a:srgbClr val="FFFF00"/>
          </a:solidFill>
          <a:latin typeface="+mn-lt"/>
          <a:ea typeface="+mn-ea"/>
        </a:defRPr>
      </a:lvl5pPr>
      <a:lvl6pPr marL="2514600" indent="-228600" algn="l" rtl="0" fontAlgn="base">
        <a:spcBef>
          <a:spcPct val="20000"/>
        </a:spcBef>
        <a:spcAft>
          <a:spcPct val="0"/>
        </a:spcAft>
        <a:buChar char="»"/>
        <a:defRPr sz="2000">
          <a:solidFill>
            <a:srgbClr val="FFFF00"/>
          </a:solidFill>
          <a:latin typeface="+mn-lt"/>
          <a:ea typeface="+mn-ea"/>
        </a:defRPr>
      </a:lvl6pPr>
      <a:lvl7pPr marL="2971800" indent="-228600" algn="l" rtl="0" fontAlgn="base">
        <a:spcBef>
          <a:spcPct val="20000"/>
        </a:spcBef>
        <a:spcAft>
          <a:spcPct val="0"/>
        </a:spcAft>
        <a:buChar char="»"/>
        <a:defRPr sz="2000">
          <a:solidFill>
            <a:srgbClr val="FFFF00"/>
          </a:solidFill>
          <a:latin typeface="+mn-lt"/>
          <a:ea typeface="+mn-ea"/>
        </a:defRPr>
      </a:lvl7pPr>
      <a:lvl8pPr marL="3429000" indent="-228600" algn="l" rtl="0" fontAlgn="base">
        <a:spcBef>
          <a:spcPct val="20000"/>
        </a:spcBef>
        <a:spcAft>
          <a:spcPct val="0"/>
        </a:spcAft>
        <a:buChar char="»"/>
        <a:defRPr sz="2000">
          <a:solidFill>
            <a:srgbClr val="FFFF00"/>
          </a:solidFill>
          <a:latin typeface="+mn-lt"/>
          <a:ea typeface="+mn-ea"/>
        </a:defRPr>
      </a:lvl8pPr>
      <a:lvl9pPr marL="3886200" indent="-228600" algn="l" rtl="0" fontAlgn="base">
        <a:spcBef>
          <a:spcPct val="20000"/>
        </a:spcBef>
        <a:spcAft>
          <a:spcPct val="0"/>
        </a:spcAft>
        <a:buChar char="»"/>
        <a:defRPr sz="2000">
          <a:solidFill>
            <a:srgbClr val="FFFF00"/>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rtl val="0"/>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a:rtl val="0"/>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fr-FR" sz="1200" kern="0">
                <a:solidFill>
                  <a:srgbClr val="888888"/>
                </a:solidFill>
                <a:latin typeface="Calibri"/>
                <a:ea typeface="Calibri"/>
                <a:cs typeface="Calibri"/>
                <a:sym typeface="Calibri"/>
                <a:rtl val="0"/>
              </a:rPr>
              <a:pPr algn="r" defTabSz="914400">
                <a:buSzPct val="25000"/>
              </a:pPr>
              <a:t>‹#›</a:t>
            </a:fld>
            <a:endParaRPr lang="fr-FR"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229361544"/>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gif"/><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1.gif"/><Relationship Id="rId7"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jpe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2.xml"/><Relationship Id="rId5" Type="http://schemas.openxmlformats.org/officeDocument/2006/relationships/image" Target="../media/image60.jpe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3.jpe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diagramLayout" Target="../diagrams/layout1.xml"/><Relationship Id="rId11" Type="http://schemas.openxmlformats.org/officeDocument/2006/relationships/image" Target="../media/image65.jpg"/><Relationship Id="rId5" Type="http://schemas.openxmlformats.org/officeDocument/2006/relationships/diagramData" Target="../diagrams/data1.xml"/><Relationship Id="rId10" Type="http://schemas.openxmlformats.org/officeDocument/2006/relationships/slide" Target="slide39.xml"/><Relationship Id="rId4" Type="http://schemas.openxmlformats.org/officeDocument/2006/relationships/image" Target="../media/image64.emf"/><Relationship Id="rId9" Type="http://schemas.microsoft.com/office/2007/relationships/diagramDrawing" Target="../diagrams/drawing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jpg"/><Relationship Id="rId7"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7.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0.xml"/><Relationship Id="rId6" Type="http://schemas.openxmlformats.org/officeDocument/2006/relationships/image" Target="../media/image72.png"/><Relationship Id="rId5" Type="http://schemas.openxmlformats.org/officeDocument/2006/relationships/image" Target="../media/image71.tiff"/><Relationship Id="rId4" Type="http://schemas.openxmlformats.org/officeDocument/2006/relationships/image" Target="../media/image7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s>
</file>

<file path=ppt/slides/_rels/slide54.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85.png"/><Relationship Id="rId3" Type="http://schemas.openxmlformats.org/officeDocument/2006/relationships/image" Target="../media/image78.jpeg"/><Relationship Id="rId7" Type="http://schemas.openxmlformats.org/officeDocument/2006/relationships/image" Target="../media/image82.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75.emf"/><Relationship Id="rId5" Type="http://schemas.openxmlformats.org/officeDocument/2006/relationships/image" Target="../media/image80.png"/><Relationship Id="rId10" Type="http://schemas.openxmlformats.org/officeDocument/2006/relationships/image" Target="../media/image84.jpeg"/><Relationship Id="rId4" Type="http://schemas.openxmlformats.org/officeDocument/2006/relationships/image" Target="../media/image79.png"/><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3.png"/><Relationship Id="rId18" Type="http://schemas.openxmlformats.org/officeDocument/2006/relationships/image" Target="../media/image97.png"/><Relationship Id="rId26" Type="http://schemas.openxmlformats.org/officeDocument/2006/relationships/image" Target="../media/image105.png"/><Relationship Id="rId3" Type="http://schemas.openxmlformats.org/officeDocument/2006/relationships/image" Target="../media/image87.jpeg"/><Relationship Id="rId21" Type="http://schemas.openxmlformats.org/officeDocument/2006/relationships/image" Target="../media/image100.png"/><Relationship Id="rId7" Type="http://schemas.microsoft.com/office/2007/relationships/hdphoto" Target="../media/hdphoto4.wdp"/><Relationship Id="rId12" Type="http://schemas.openxmlformats.org/officeDocument/2006/relationships/image" Target="../media/image92.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image" Target="../media/image86.jpeg"/><Relationship Id="rId16" Type="http://schemas.openxmlformats.org/officeDocument/2006/relationships/image" Target="../media/image95.png"/><Relationship Id="rId20" Type="http://schemas.openxmlformats.org/officeDocument/2006/relationships/image" Target="../media/image99.jpeg"/><Relationship Id="rId29"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89.png"/><Relationship Id="rId11" Type="http://schemas.microsoft.com/office/2007/relationships/hdphoto" Target="../media/hdphoto6.wdp"/><Relationship Id="rId24" Type="http://schemas.openxmlformats.org/officeDocument/2006/relationships/image" Target="../media/image103.png"/><Relationship Id="rId5" Type="http://schemas.microsoft.com/office/2007/relationships/hdphoto" Target="../media/hdphoto3.wdp"/><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10" Type="http://schemas.openxmlformats.org/officeDocument/2006/relationships/image" Target="../media/image91.png"/><Relationship Id="rId19" Type="http://schemas.openxmlformats.org/officeDocument/2006/relationships/image" Target="../media/image98.png"/><Relationship Id="rId4" Type="http://schemas.openxmlformats.org/officeDocument/2006/relationships/image" Target="../media/image88.png"/><Relationship Id="rId9" Type="http://schemas.microsoft.com/office/2007/relationships/hdphoto" Target="../media/hdphoto5.wdp"/><Relationship Id="rId14" Type="http://schemas.microsoft.com/office/2007/relationships/hdphoto" Target="../media/hdphoto7.wdp"/><Relationship Id="rId22" Type="http://schemas.openxmlformats.org/officeDocument/2006/relationships/image" Target="../media/image101.png"/><Relationship Id="rId27" Type="http://schemas.openxmlformats.org/officeDocument/2006/relationships/image" Target="../media/image106.tiff"/></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tiff"/><Relationship Id="rId2" Type="http://schemas.openxmlformats.org/officeDocument/2006/relationships/image" Target="../media/image110.tiff"/><Relationship Id="rId1" Type="http://schemas.openxmlformats.org/officeDocument/2006/relationships/slideLayout" Target="../slideLayouts/slideLayout13.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5" Type="http://schemas.openxmlformats.org/officeDocument/2006/relationships/image" Target="../media/image121.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video" Target="NULL" TargetMode="External"/><Relationship Id="rId7" Type="http://schemas.openxmlformats.org/officeDocument/2006/relationships/image" Target="../media/image12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microsoft.com/office/2007/relationships/media" Target="../media/media2.mp4"/><Relationship Id="rId9"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25.gif"/><Relationship Id="rId7" Type="http://schemas.openxmlformats.org/officeDocument/2006/relationships/image" Target="../media/image129.jpeg"/><Relationship Id="rId2"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openxmlformats.org/officeDocument/2006/relationships/hyperlink" Target="http://cyclebase.org/" TargetMode="External"/><Relationship Id="rId3" Type="http://schemas.openxmlformats.org/officeDocument/2006/relationships/image" Target="../media/image131.png"/><Relationship Id="rId7" Type="http://schemas.openxmlformats.org/officeDocument/2006/relationships/hyperlink" Target="http://tissues.jensenlab.org/"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hyperlink" Target="http://www.intogen.org/" TargetMode="External"/><Relationship Id="rId5" Type="http://schemas.openxmlformats.org/officeDocument/2006/relationships/image" Target="../media/image133.png"/><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6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81232" y="1524000"/>
            <a:ext cx="8707395" cy="2905125"/>
          </a:xfrm>
        </p:spPr>
        <p:txBody>
          <a:bodyPr/>
          <a:lstStyle/>
          <a:p>
            <a:pPr marL="0" indent="0">
              <a:buNone/>
            </a:pPr>
            <a:r>
              <a:rPr lang="en-GB" dirty="0" smtClean="0">
                <a:solidFill>
                  <a:srgbClr val="000080"/>
                </a:solidFill>
                <a:cs typeface="Gill Sans" charset="0"/>
              </a:rPr>
              <a:t>Fill in the IP Address found on your paperwork, leaving the port at 4000</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308015" y="2518952"/>
            <a:ext cx="5957758" cy="4244313"/>
          </a:xfrm>
          <a:prstGeom prst="rect">
            <a:avLst/>
          </a:prstGeom>
        </p:spPr>
      </p:pic>
    </p:spTree>
    <p:extLst>
      <p:ext uri="{BB962C8B-B14F-4D97-AF65-F5344CB8AC3E}">
        <p14:creationId xmlns:p14="http://schemas.microsoft.com/office/powerpoint/2010/main" val="187207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72995" y="1565189"/>
            <a:ext cx="8723869" cy="1278024"/>
          </a:xfrm>
        </p:spPr>
        <p:txBody>
          <a:bodyPr>
            <a:normAutofit fontScale="92500" lnSpcReduction="20000"/>
          </a:bodyPr>
          <a:lstStyle/>
          <a:p>
            <a:pPr marL="0" indent="0">
              <a:buNone/>
            </a:pPr>
            <a:r>
              <a:rPr lang="en-GB" dirty="0" smtClean="0">
                <a:solidFill>
                  <a:srgbClr val="000080"/>
                </a:solidFill>
                <a:cs typeface="Gill Sans" charset="0"/>
              </a:rPr>
              <a:t>Press “Next” twice leaving the settings as they are to get to this screen.  Give your connection a name and hit “Done” </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699182" y="2843213"/>
            <a:ext cx="5363037" cy="3845912"/>
          </a:xfrm>
          <a:prstGeom prst="rect">
            <a:avLst/>
          </a:prstGeom>
        </p:spPr>
      </p:pic>
    </p:spTree>
    <p:extLst>
      <p:ext uri="{BB962C8B-B14F-4D97-AF65-F5344CB8AC3E}">
        <p14:creationId xmlns:p14="http://schemas.microsoft.com/office/powerpoint/2010/main" val="946828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89470" y="1532238"/>
            <a:ext cx="8723871" cy="864973"/>
          </a:xfrm>
        </p:spPr>
        <p:txBody>
          <a:bodyPr>
            <a:normAutofit fontScale="92500"/>
          </a:bodyPr>
          <a:lstStyle/>
          <a:p>
            <a:pPr marL="0" indent="0">
              <a:buNone/>
            </a:pPr>
            <a:r>
              <a:rPr lang="en-GB" dirty="0" smtClean="0">
                <a:solidFill>
                  <a:srgbClr val="000080"/>
                </a:solidFill>
                <a:cs typeface="Gill Sans" charset="0"/>
              </a:rPr>
              <a:t>Select your course from the list and select “Connect”</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715658" y="2513699"/>
            <a:ext cx="5846677" cy="4192737"/>
          </a:xfrm>
          <a:prstGeom prst="rect">
            <a:avLst/>
          </a:prstGeom>
        </p:spPr>
      </p:pic>
    </p:spTree>
    <p:extLst>
      <p:ext uri="{BB962C8B-B14F-4D97-AF65-F5344CB8AC3E}">
        <p14:creationId xmlns:p14="http://schemas.microsoft.com/office/powerpoint/2010/main" val="4113249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205946" y="1524000"/>
            <a:ext cx="8699157" cy="1037067"/>
          </a:xfrm>
        </p:spPr>
        <p:txBody>
          <a:bodyPr>
            <a:normAutofit fontScale="85000" lnSpcReduction="10000"/>
          </a:bodyPr>
          <a:lstStyle/>
          <a:p>
            <a:pPr marL="0" indent="0">
              <a:buNone/>
            </a:pPr>
            <a:r>
              <a:rPr lang="en-GB" dirty="0" smtClean="0">
                <a:solidFill>
                  <a:srgbClr val="000080"/>
                </a:solidFill>
                <a:cs typeface="Gill Sans" charset="0"/>
              </a:rPr>
              <a:t>Fill in the Username and Password given on your paperwork and click the “Save this password option” then click “ok”</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708837" y="2561067"/>
            <a:ext cx="5696980" cy="4115360"/>
          </a:xfrm>
          <a:prstGeom prst="rect">
            <a:avLst/>
          </a:prstGeom>
        </p:spPr>
      </p:pic>
    </p:spTree>
    <p:extLst>
      <p:ext uri="{BB962C8B-B14F-4D97-AF65-F5344CB8AC3E}">
        <p14:creationId xmlns:p14="http://schemas.microsoft.com/office/powerpoint/2010/main" val="2491743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48281" y="1499287"/>
            <a:ext cx="8765059" cy="1161536"/>
          </a:xfrm>
        </p:spPr>
        <p:txBody>
          <a:bodyPr/>
          <a:lstStyle/>
          <a:p>
            <a:pPr marL="0" indent="0">
              <a:buNone/>
            </a:pPr>
            <a:r>
              <a:rPr lang="en-GB" dirty="0" smtClean="0">
                <a:solidFill>
                  <a:srgbClr val="000080"/>
                </a:solidFill>
                <a:cs typeface="Gill Sans" charset="0"/>
              </a:rPr>
              <a:t>You should be presented with a screen like this, Click on the “Physical Display” then “Connect”</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888325" y="2561968"/>
            <a:ext cx="5575157" cy="3956813"/>
          </a:xfrm>
          <a:prstGeom prst="rect">
            <a:avLst/>
          </a:prstGeom>
        </p:spPr>
      </p:pic>
    </p:spTree>
    <p:extLst>
      <p:ext uri="{BB962C8B-B14F-4D97-AF65-F5344CB8AC3E}">
        <p14:creationId xmlns:p14="http://schemas.microsoft.com/office/powerpoint/2010/main" val="1548288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89470" y="2949146"/>
            <a:ext cx="8748584" cy="1664044"/>
          </a:xfrm>
        </p:spPr>
        <p:txBody>
          <a:bodyPr/>
          <a:lstStyle/>
          <a:p>
            <a:pPr marL="0" indent="0">
              <a:buNone/>
            </a:pPr>
            <a:r>
              <a:rPr lang="en-GB" dirty="0" smtClean="0">
                <a:solidFill>
                  <a:srgbClr val="000080"/>
                </a:solidFill>
                <a:cs typeface="Gill Sans" charset="0"/>
              </a:rPr>
              <a:t>You should then be presented with a short tutorial on how to use </a:t>
            </a:r>
            <a:r>
              <a:rPr lang="en-GB" dirty="0" err="1" smtClean="0">
                <a:solidFill>
                  <a:srgbClr val="000080"/>
                </a:solidFill>
                <a:cs typeface="Gill Sans" charset="0"/>
              </a:rPr>
              <a:t>NoMachine</a:t>
            </a:r>
            <a:r>
              <a:rPr lang="en-GB" dirty="0" smtClean="0">
                <a:solidFill>
                  <a:srgbClr val="000080"/>
                </a:solidFill>
                <a:cs typeface="Gill Sans" charset="0"/>
              </a:rPr>
              <a:t> and edit visual and sound settings.</a:t>
            </a:r>
            <a:endParaRPr lang="en-US" dirty="0" smtClean="0">
              <a:solidFill>
                <a:srgbClr val="000080"/>
              </a:solidFill>
              <a:cs typeface="Gill Sans" charset="0"/>
            </a:endParaRPr>
          </a:p>
          <a:p>
            <a:endParaRPr lang="en-US" dirty="0"/>
          </a:p>
        </p:txBody>
      </p:sp>
    </p:spTree>
    <p:extLst>
      <p:ext uri="{BB962C8B-B14F-4D97-AF65-F5344CB8AC3E}">
        <p14:creationId xmlns:p14="http://schemas.microsoft.com/office/powerpoint/2010/main" val="4077909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189470" y="1548714"/>
            <a:ext cx="8765060" cy="4769708"/>
          </a:xfrm>
        </p:spPr>
        <p:txBody>
          <a:bodyPr>
            <a:normAutofit fontScale="92500" lnSpcReduction="20000"/>
          </a:bodyPr>
          <a:lstStyle/>
          <a:p>
            <a:pPr marL="0" indent="0" algn="ctr">
              <a:buNone/>
            </a:pPr>
            <a:r>
              <a:rPr lang="en-GB" b="1" u="sng" dirty="0" smtClean="0">
                <a:solidFill>
                  <a:srgbClr val="000080"/>
                </a:solidFill>
                <a:cs typeface="Gill Sans" charset="0"/>
              </a:rPr>
              <a:t>Final Thoughts</a:t>
            </a:r>
          </a:p>
          <a:p>
            <a:pPr>
              <a:buFont typeface="Courier New" panose="02070309020205020404" pitchFamily="49" charset="0"/>
              <a:buChar char="o"/>
            </a:pPr>
            <a:r>
              <a:rPr lang="en-GB" dirty="0" smtClean="0">
                <a:solidFill>
                  <a:srgbClr val="000080"/>
                </a:solidFill>
                <a:cs typeface="Gill Sans" charset="0"/>
              </a:rPr>
              <a:t>Do </a:t>
            </a:r>
            <a:r>
              <a:rPr lang="en-GB" b="1" dirty="0" smtClean="0">
                <a:solidFill>
                  <a:srgbClr val="000080"/>
                </a:solidFill>
                <a:cs typeface="Gill Sans" charset="0"/>
              </a:rPr>
              <a:t>NOT </a:t>
            </a:r>
            <a:r>
              <a:rPr lang="en-GB" dirty="0" smtClean="0">
                <a:solidFill>
                  <a:srgbClr val="000080"/>
                </a:solidFill>
                <a:cs typeface="Gill Sans" charset="0"/>
              </a:rPr>
              <a:t>turn off your machine, simply close the program.</a:t>
            </a:r>
          </a:p>
          <a:p>
            <a:pPr>
              <a:buFont typeface="Courier New" panose="02070309020205020404" pitchFamily="49" charset="0"/>
              <a:buChar char="o"/>
            </a:pPr>
            <a:r>
              <a:rPr lang="en-US" dirty="0" smtClean="0">
                <a:solidFill>
                  <a:srgbClr val="000080"/>
                </a:solidFill>
                <a:cs typeface="Gill Sans" charset="0"/>
              </a:rPr>
              <a:t>Pressing </a:t>
            </a:r>
            <a:r>
              <a:rPr lang="en-US" b="1" dirty="0" smtClean="0">
                <a:solidFill>
                  <a:srgbClr val="000080"/>
                </a:solidFill>
                <a:cs typeface="Gill Sans" charset="0"/>
              </a:rPr>
              <a:t>“</a:t>
            </a:r>
            <a:r>
              <a:rPr lang="en-US" b="1" dirty="0" err="1" smtClean="0">
                <a:solidFill>
                  <a:srgbClr val="000080"/>
                </a:solidFill>
                <a:cs typeface="Gill Sans" charset="0"/>
              </a:rPr>
              <a:t>Ctrl+Alt</a:t>
            </a:r>
            <a:r>
              <a:rPr lang="en-US" b="1" dirty="0" smtClean="0">
                <a:solidFill>
                  <a:srgbClr val="000080"/>
                </a:solidFill>
                <a:cs typeface="Gill Sans" charset="0"/>
              </a:rPr>
              <a:t>” </a:t>
            </a:r>
            <a:r>
              <a:rPr lang="en-US" dirty="0" smtClean="0">
                <a:solidFill>
                  <a:srgbClr val="000080"/>
                </a:solidFill>
                <a:cs typeface="Gill Sans" charset="0"/>
              </a:rPr>
              <a:t>will cause the mouse to pop out of the application enabling you to interact with your native Operating System and programs.</a:t>
            </a:r>
          </a:p>
          <a:p>
            <a:pPr>
              <a:buFont typeface="Courier New" panose="02070309020205020404" pitchFamily="49" charset="0"/>
              <a:buChar char="o"/>
            </a:pPr>
            <a:r>
              <a:rPr lang="en-US" dirty="0" smtClean="0">
                <a:solidFill>
                  <a:srgbClr val="000080"/>
                </a:solidFill>
                <a:cs typeface="Gill Sans" charset="0"/>
              </a:rPr>
              <a:t>Changing the Keyboard layout is done by clicking on the cog on the top right of the screen, selecting “</a:t>
            </a:r>
            <a:r>
              <a:rPr lang="en-US" b="1" dirty="0" smtClean="0">
                <a:solidFill>
                  <a:srgbClr val="000080"/>
                </a:solidFill>
                <a:cs typeface="Gill Sans" charset="0"/>
              </a:rPr>
              <a:t>System Settings</a:t>
            </a:r>
            <a:r>
              <a:rPr lang="en-US" dirty="0" smtClean="0">
                <a:solidFill>
                  <a:srgbClr val="000080"/>
                </a:solidFill>
                <a:cs typeface="Gill Sans" charset="0"/>
              </a:rPr>
              <a:t>” the “</a:t>
            </a:r>
            <a:r>
              <a:rPr lang="en-US" b="1" dirty="0" smtClean="0">
                <a:solidFill>
                  <a:srgbClr val="000080"/>
                </a:solidFill>
                <a:cs typeface="Gill Sans" charset="0"/>
              </a:rPr>
              <a:t>Text Entry</a:t>
            </a:r>
            <a:r>
              <a:rPr lang="en-US" dirty="0" smtClean="0">
                <a:solidFill>
                  <a:srgbClr val="000080"/>
                </a:solidFill>
                <a:cs typeface="Gill Sans" charset="0"/>
              </a:rPr>
              <a:t>” use the “</a:t>
            </a:r>
            <a:r>
              <a:rPr lang="en-US" b="1" dirty="0" smtClean="0">
                <a:solidFill>
                  <a:srgbClr val="000080"/>
                </a:solidFill>
                <a:cs typeface="Gill Sans" charset="0"/>
              </a:rPr>
              <a:t>+</a:t>
            </a:r>
            <a:r>
              <a:rPr lang="en-US" dirty="0" smtClean="0">
                <a:solidFill>
                  <a:srgbClr val="000080"/>
                </a:solidFill>
                <a:cs typeface="Gill Sans" charset="0"/>
              </a:rPr>
              <a:t>” icon and select a language/layout. You can then use the “</a:t>
            </a:r>
            <a:r>
              <a:rPr lang="en-US" b="1" dirty="0" smtClean="0">
                <a:solidFill>
                  <a:srgbClr val="000080"/>
                </a:solidFill>
                <a:cs typeface="Gill Sans" charset="0"/>
              </a:rPr>
              <a:t>-</a:t>
            </a:r>
            <a:r>
              <a:rPr lang="en-US" dirty="0" smtClean="0">
                <a:solidFill>
                  <a:srgbClr val="000080"/>
                </a:solidFill>
                <a:cs typeface="Gill Sans" charset="0"/>
              </a:rPr>
              <a:t>” icon to remove unwanted language/layouts</a:t>
            </a:r>
          </a:p>
          <a:p>
            <a:endParaRPr lang="en-US" dirty="0"/>
          </a:p>
        </p:txBody>
      </p:sp>
    </p:spTree>
    <p:extLst>
      <p:ext uri="{BB962C8B-B14F-4D97-AF65-F5344CB8AC3E}">
        <p14:creationId xmlns:p14="http://schemas.microsoft.com/office/powerpoint/2010/main" val="4174010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en-GB" dirty="0" smtClean="0"/>
              <a:t>Amal Aldarwesh</a:t>
            </a:r>
            <a:r>
              <a:rPr lang="fr-FR" dirty="0" smtClean="0"/>
              <a:t/>
            </a:r>
            <a:br>
              <a:rPr lang="fr-FR" dirty="0" smtClean="0"/>
            </a:br>
            <a:r>
              <a:rPr lang="fr-FR" dirty="0" err="1" smtClean="0"/>
              <a:t>Ph.D</a:t>
            </a:r>
            <a:r>
              <a:rPr lang="fr-FR" dirty="0" smtClean="0"/>
              <a:t> </a:t>
            </a:r>
            <a:r>
              <a:rPr lang="fr-FR" dirty="0" err="1" smtClean="0"/>
              <a:t>Student</a:t>
            </a:r>
            <a:r>
              <a:rPr lang="fr-FR" dirty="0" smtClean="0"/>
              <a:t> in  Pharmaceutical </a:t>
            </a:r>
            <a:r>
              <a:rPr lang="fr-FR" dirty="0" err="1" smtClean="0"/>
              <a:t>Cell</a:t>
            </a:r>
            <a:r>
              <a:rPr lang="fr-FR" dirty="0" smtClean="0"/>
              <a:t> </a:t>
            </a:r>
            <a:r>
              <a:rPr lang="fr-FR" dirty="0" err="1" smtClean="0"/>
              <a:t>biology</a:t>
            </a:r>
            <a:r>
              <a:rPr lang="fr-FR" dirty="0" smtClean="0"/>
              <a:t>, </a:t>
            </a:r>
            <a:r>
              <a:rPr lang="fr-FR" dirty="0" err="1" smtClean="0"/>
              <a:t>School</a:t>
            </a:r>
            <a:r>
              <a:rPr lang="fr-FR" dirty="0" smtClean="0"/>
              <a:t> of </a:t>
            </a:r>
            <a:r>
              <a:rPr lang="fr-FR" dirty="0" err="1" smtClean="0"/>
              <a:t>Pharmacy</a:t>
            </a:r>
            <a:r>
              <a:rPr lang="fr-FR" dirty="0" smtClean="0"/>
              <a:t>, UEA</a:t>
            </a:r>
            <a:br>
              <a:rPr lang="fr-FR" dirty="0" smtClean="0"/>
            </a:br>
            <a:r>
              <a:rPr lang="fr-FR" dirty="0" smtClean="0"/>
              <a:t/>
            </a:r>
            <a:br>
              <a:rPr lang="fr-FR" dirty="0" smtClean="0"/>
            </a:br>
            <a:r>
              <a:rPr lang="fr-FR" dirty="0" err="1" smtClean="0"/>
              <a:t>Lecturer</a:t>
            </a:r>
            <a:r>
              <a:rPr lang="fr-FR" dirty="0" smtClean="0"/>
              <a:t> of </a:t>
            </a:r>
            <a:r>
              <a:rPr lang="fr-FR" dirty="0" err="1" smtClean="0"/>
              <a:t>Pharmacology</a:t>
            </a:r>
            <a:r>
              <a:rPr lang="fr-FR" dirty="0" smtClean="0"/>
              <a:t>, King </a:t>
            </a:r>
            <a:r>
              <a:rPr lang="fr-FR" dirty="0" err="1" smtClean="0"/>
              <a:t>Saud</a:t>
            </a:r>
            <a:r>
              <a:rPr lang="fr-FR" dirty="0" smtClean="0"/>
              <a:t> </a:t>
            </a:r>
            <a:r>
              <a:rPr lang="fr-FR" dirty="0" err="1" smtClean="0"/>
              <a:t>University</a:t>
            </a:r>
            <a:r>
              <a:rPr lang="fr-FR" dirty="0" smtClean="0"/>
              <a:t/>
            </a:r>
            <a:br>
              <a:rPr lang="fr-FR"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1318581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sp>
        <p:nvSpPr>
          <p:cNvPr id="2" name="Rectangle 1"/>
          <p:cNvSpPr/>
          <p:nvPr/>
        </p:nvSpPr>
        <p:spPr>
          <a:xfrm>
            <a:off x="611560" y="1443841"/>
            <a:ext cx="7776864" cy="4524315"/>
          </a:xfrm>
          <a:prstGeom prst="rect">
            <a:avLst/>
          </a:prstGeom>
        </p:spPr>
        <p:txBody>
          <a:bodyPr wrap="square">
            <a:spAutoFit/>
          </a:bodyPr>
          <a:lstStyle/>
          <a:p>
            <a:pPr marL="342900" indent="-342900" defTabSz="914400">
              <a:buFont typeface="Arial"/>
              <a:buChar char="•"/>
            </a:pPr>
            <a:r>
              <a:rPr lang="en-GB" sz="2400" dirty="0">
                <a:solidFill>
                  <a:prstClr val="black"/>
                </a:solidFill>
              </a:rPr>
              <a:t>PhD student at University of East Anglia (UEA), School of Pharmacy, Department of Pharmaceutical Cell Biology, Norwich, UK </a:t>
            </a:r>
            <a:r>
              <a:rPr lang="en-GB" sz="2400" dirty="0" smtClean="0">
                <a:solidFill>
                  <a:prstClr val="black"/>
                </a:solidFill>
              </a:rPr>
              <a:t>(March 2012</a:t>
            </a:r>
            <a:r>
              <a:rPr lang="en-GB" sz="2400" dirty="0">
                <a:solidFill>
                  <a:prstClr val="black"/>
                </a:solidFill>
              </a:rPr>
              <a:t>- </a:t>
            </a:r>
            <a:r>
              <a:rPr lang="en-GB" sz="2400" dirty="0" smtClean="0">
                <a:solidFill>
                  <a:prstClr val="black"/>
                </a:solidFill>
              </a:rPr>
              <a:t>March 2016)</a:t>
            </a:r>
            <a:r>
              <a:rPr lang="en-GB" sz="2400" dirty="0">
                <a:solidFill>
                  <a:prstClr val="black"/>
                </a:solidFill>
              </a:rPr>
              <a:t>.</a:t>
            </a:r>
          </a:p>
          <a:p>
            <a:pPr marL="342900" indent="-342900" defTabSz="914400">
              <a:buFont typeface="Arial"/>
              <a:buChar char="•"/>
            </a:pPr>
            <a:r>
              <a:rPr lang="en-GB" sz="2400" dirty="0">
                <a:solidFill>
                  <a:prstClr val="black"/>
                </a:solidFill>
              </a:rPr>
              <a:t>Master’s Degree in Bioethics Program, King Abdullah International Medical Research Centre at King Saud bin </a:t>
            </a:r>
            <a:r>
              <a:rPr lang="en-GB" sz="2400" dirty="0" err="1">
                <a:solidFill>
                  <a:prstClr val="black"/>
                </a:solidFill>
              </a:rPr>
              <a:t>Abdulaziz</a:t>
            </a:r>
            <a:r>
              <a:rPr lang="en-GB" sz="2400" dirty="0">
                <a:solidFill>
                  <a:prstClr val="black"/>
                </a:solidFill>
              </a:rPr>
              <a:t> University for Health Science (March 2010-October 2012). </a:t>
            </a:r>
          </a:p>
          <a:p>
            <a:pPr marL="342900" indent="-342900" defTabSz="914400">
              <a:buFont typeface="Arial"/>
              <a:buChar char="•"/>
            </a:pPr>
            <a:r>
              <a:rPr lang="en-GB" sz="2400" dirty="0">
                <a:solidFill>
                  <a:prstClr val="black"/>
                </a:solidFill>
              </a:rPr>
              <a:t>Master’s Degree of Pharmacology, College of Pharmacy, King Saud University (June 2009). </a:t>
            </a:r>
          </a:p>
          <a:p>
            <a:pPr marL="342900" indent="-342900" defTabSz="914400">
              <a:buFont typeface="Arial"/>
              <a:buChar char="•"/>
            </a:pPr>
            <a:r>
              <a:rPr lang="en-GB" sz="2400" dirty="0">
                <a:solidFill>
                  <a:prstClr val="black"/>
                </a:solidFill>
              </a:rPr>
              <a:t>Bachelor Degree of Pharmaceutical Sciences (</a:t>
            </a:r>
            <a:r>
              <a:rPr lang="en-GB" sz="2400" dirty="0" err="1">
                <a:solidFill>
                  <a:prstClr val="black"/>
                </a:solidFill>
              </a:rPr>
              <a:t>B.Pharm</a:t>
            </a:r>
            <a:r>
              <a:rPr lang="en-GB" sz="2400" dirty="0">
                <a:solidFill>
                  <a:prstClr val="black"/>
                </a:solidFill>
              </a:rPr>
              <a:t>.), College of Pharmacy, King Saud University (February 2005).</a:t>
            </a:r>
          </a:p>
        </p:txBody>
      </p:sp>
    </p:spTree>
    <p:extLst>
      <p:ext uri="{BB962C8B-B14F-4D97-AF65-F5344CB8AC3E}">
        <p14:creationId xmlns:p14="http://schemas.microsoft.com/office/powerpoint/2010/main" val="1141105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1143000"/>
          </a:xfrm>
        </p:spPr>
        <p:txBody>
          <a:bodyPr>
            <a:normAutofit fontScale="90000"/>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Rectangle 2"/>
          <p:cNvSpPr/>
          <p:nvPr/>
        </p:nvSpPr>
        <p:spPr>
          <a:xfrm>
            <a:off x="899592" y="2274838"/>
            <a:ext cx="7344816" cy="1200328"/>
          </a:xfrm>
          <a:prstGeom prst="rect">
            <a:avLst/>
          </a:prstGeom>
        </p:spPr>
        <p:txBody>
          <a:bodyPr wrap="square">
            <a:spAutoFit/>
          </a:bodyPr>
          <a:lstStyle/>
          <a:p>
            <a:pPr defTabSz="914400"/>
            <a:r>
              <a:rPr lang="en-US" sz="2400" dirty="0">
                <a:solidFill>
                  <a:prstClr val="black"/>
                </a:solidFill>
              </a:rPr>
              <a:t>M</a:t>
            </a:r>
            <a:r>
              <a:rPr lang="en-US" sz="2400" dirty="0" smtClean="0">
                <a:solidFill>
                  <a:prstClr val="black"/>
                </a:solidFill>
              </a:rPr>
              <a:t>olecular </a:t>
            </a:r>
            <a:r>
              <a:rPr lang="en-US" sz="2400" dirty="0">
                <a:solidFill>
                  <a:prstClr val="black"/>
                </a:solidFill>
              </a:rPr>
              <a:t>mechanisms underlying visual field loss in </a:t>
            </a:r>
            <a:r>
              <a:rPr lang="en-US" sz="2400" dirty="0" smtClean="0">
                <a:solidFill>
                  <a:prstClr val="black"/>
                </a:solidFill>
              </a:rPr>
              <a:t>glaucoma. </a:t>
            </a:r>
            <a:r>
              <a:rPr lang="en-US" sz="2400" dirty="0">
                <a:solidFill>
                  <a:prstClr val="black"/>
                </a:solidFill>
              </a:rPr>
              <a:t>A central theme is </a:t>
            </a:r>
            <a:r>
              <a:rPr lang="en-US" sz="2400" dirty="0" smtClean="0">
                <a:solidFill>
                  <a:prstClr val="black"/>
                </a:solidFill>
              </a:rPr>
              <a:t>the oxygen and glucose deprivation mechanisms.</a:t>
            </a:r>
            <a:endParaRPr lang="en-US" sz="2400" dirty="0">
              <a:solidFill>
                <a:prstClr val="black"/>
              </a:solidFill>
            </a:endParaRPr>
          </a:p>
        </p:txBody>
      </p:sp>
    </p:spTree>
    <p:extLst>
      <p:ext uri="{BB962C8B-B14F-4D97-AF65-F5344CB8AC3E}">
        <p14:creationId xmlns:p14="http://schemas.microsoft.com/office/powerpoint/2010/main" val="2788880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tgac.ac.uk/uploads/images/Events/signalling%20networ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952436"/>
            <a:ext cx="9124950" cy="933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p:cNvSpPr>
          <p:nvPr/>
        </p:nvSpPr>
        <p:spPr bwMode="auto">
          <a:xfrm>
            <a:off x="19050" y="1557851"/>
            <a:ext cx="8979408" cy="19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00" b="1" dirty="0" smtClean="0">
                <a:solidFill>
                  <a:srgbClr val="000080"/>
                </a:solidFill>
                <a:ea typeface="ＭＳ Ｐゴシック" charset="0"/>
                <a:cs typeface="ＭＳ Ｐゴシック" charset="0"/>
              </a:rPr>
              <a:t>Welcome to</a:t>
            </a:r>
          </a:p>
        </p:txBody>
      </p:sp>
      <p:sp>
        <p:nvSpPr>
          <p:cNvPr id="7" name="Rectangle 6"/>
          <p:cNvSpPr/>
          <p:nvPr/>
        </p:nvSpPr>
        <p:spPr>
          <a:xfrm>
            <a:off x="-151798" y="6104217"/>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pic>
        <p:nvPicPr>
          <p:cNvPr id="8" name="Picture 2" descr="http://proprofs-cdn.s3.amazonaws.com/images/QM/user_images/1452023/75544350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 y="6104217"/>
            <a:ext cx="448056" cy="44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2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0466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3" name="Rectangle 2"/>
          <p:cNvSpPr/>
          <p:nvPr/>
        </p:nvSpPr>
        <p:spPr>
          <a:xfrm>
            <a:off x="899592" y="2274838"/>
            <a:ext cx="7344816" cy="830997"/>
          </a:xfrm>
          <a:prstGeom prst="rect">
            <a:avLst/>
          </a:prstGeom>
        </p:spPr>
        <p:txBody>
          <a:bodyPr wrap="square">
            <a:spAutoFit/>
          </a:bodyPr>
          <a:lstStyle/>
          <a:p>
            <a:pPr defTabSz="914400"/>
            <a:r>
              <a:rPr lang="en-GB" sz="2400" dirty="0" smtClean="0">
                <a:solidFill>
                  <a:prstClr val="black"/>
                </a:solidFill>
              </a:rPr>
              <a:t>M</a:t>
            </a:r>
            <a:r>
              <a:rPr lang="en-US" sz="2400" dirty="0" err="1" smtClean="0">
                <a:solidFill>
                  <a:prstClr val="black"/>
                </a:solidFill>
              </a:rPr>
              <a:t>echanisms</a:t>
            </a:r>
            <a:r>
              <a:rPr lang="en-US" sz="2400" dirty="0" smtClean="0">
                <a:solidFill>
                  <a:prstClr val="black"/>
                </a:solidFill>
              </a:rPr>
              <a:t> </a:t>
            </a:r>
            <a:r>
              <a:rPr lang="en-US" sz="2400" dirty="0">
                <a:solidFill>
                  <a:prstClr val="black"/>
                </a:solidFill>
              </a:rPr>
              <a:t>underlying </a:t>
            </a:r>
            <a:r>
              <a:rPr lang="en-US" sz="2400" dirty="0" err="1" smtClean="0">
                <a:solidFill>
                  <a:prstClr val="black"/>
                </a:solidFill>
              </a:rPr>
              <a:t>cardiotoxicity</a:t>
            </a:r>
            <a:r>
              <a:rPr lang="en-US" sz="2400" dirty="0" smtClean="0">
                <a:solidFill>
                  <a:prstClr val="black"/>
                </a:solidFill>
              </a:rPr>
              <a:t> and nephrotoxicity of anticancer agents in </a:t>
            </a:r>
            <a:r>
              <a:rPr lang="en-US" sz="2400" dirty="0" err="1" smtClean="0">
                <a:solidFill>
                  <a:prstClr val="black"/>
                </a:solidFill>
              </a:rPr>
              <a:t>carnitine</a:t>
            </a:r>
            <a:r>
              <a:rPr lang="en-US" sz="2400" dirty="0" smtClean="0">
                <a:solidFill>
                  <a:prstClr val="black"/>
                </a:solidFill>
              </a:rPr>
              <a:t> depleted animals. </a:t>
            </a:r>
            <a:endParaRPr lang="en-US" sz="2400" dirty="0">
              <a:solidFill>
                <a:prstClr val="black"/>
              </a:solidFill>
            </a:endParaRPr>
          </a:p>
        </p:txBody>
      </p:sp>
    </p:spTree>
    <p:extLst>
      <p:ext uri="{BB962C8B-B14F-4D97-AF65-F5344CB8AC3E}">
        <p14:creationId xmlns:p14="http://schemas.microsoft.com/office/powerpoint/2010/main" val="3198083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Rectangle 2"/>
          <p:cNvSpPr/>
          <p:nvPr/>
        </p:nvSpPr>
        <p:spPr>
          <a:xfrm>
            <a:off x="899592" y="2274838"/>
            <a:ext cx="7344816" cy="1200328"/>
          </a:xfrm>
          <a:prstGeom prst="rect">
            <a:avLst/>
          </a:prstGeom>
        </p:spPr>
        <p:txBody>
          <a:bodyPr wrap="square">
            <a:spAutoFit/>
          </a:bodyPr>
          <a:lstStyle/>
          <a:p>
            <a:pPr defTabSz="914400"/>
            <a:r>
              <a:rPr lang="en-GB" sz="2400" dirty="0" smtClean="0">
                <a:solidFill>
                  <a:prstClr val="black"/>
                </a:solidFill>
              </a:rPr>
              <a:t>Currently participating in a research project about </a:t>
            </a:r>
            <a:r>
              <a:rPr lang="en-GB" sz="2400" dirty="0" err="1">
                <a:solidFill>
                  <a:prstClr val="black"/>
                </a:solidFill>
              </a:rPr>
              <a:t>Myotonic</a:t>
            </a:r>
            <a:r>
              <a:rPr lang="en-GB" sz="2400" dirty="0">
                <a:solidFill>
                  <a:prstClr val="black"/>
                </a:solidFill>
              </a:rPr>
              <a:t> dystrophy </a:t>
            </a:r>
            <a:r>
              <a:rPr lang="en-GB" sz="2400" dirty="0" smtClean="0">
                <a:solidFill>
                  <a:prstClr val="black"/>
                </a:solidFill>
              </a:rPr>
              <a:t>investigating the </a:t>
            </a:r>
            <a:r>
              <a:rPr lang="en-GB" sz="2400" dirty="0">
                <a:solidFill>
                  <a:prstClr val="black"/>
                </a:solidFill>
              </a:rPr>
              <a:t>interferon regulated genes </a:t>
            </a:r>
            <a:r>
              <a:rPr lang="en-GB" sz="2400" dirty="0" smtClean="0">
                <a:solidFill>
                  <a:prstClr val="black"/>
                </a:solidFill>
              </a:rPr>
              <a:t>using gene array analysis</a:t>
            </a:r>
            <a:endParaRPr lang="en-US" sz="2400" dirty="0">
              <a:solidFill>
                <a:prstClr val="black"/>
              </a:solidFill>
            </a:endParaRPr>
          </a:p>
        </p:txBody>
      </p:sp>
    </p:spTree>
    <p:extLst>
      <p:ext uri="{BB962C8B-B14F-4D97-AF65-F5344CB8AC3E}">
        <p14:creationId xmlns:p14="http://schemas.microsoft.com/office/powerpoint/2010/main" val="2522633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95536" y="1052736"/>
            <a:ext cx="8424936" cy="3456384"/>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sz="2700" dirty="0"/>
              <a:t/>
            </a:r>
            <a:br>
              <a:rPr lang="fr-FR" sz="2700" dirty="0"/>
            </a:br>
            <a:r>
              <a:rPr lang="fr-FR" sz="2700" dirty="0" smtClean="0"/>
              <a:t>Laura </a:t>
            </a:r>
            <a:r>
              <a:rPr lang="fr-FR" sz="2700" dirty="0" err="1" smtClean="0"/>
              <a:t>Barrio</a:t>
            </a:r>
            <a:r>
              <a:rPr lang="fr-FR" sz="2700" dirty="0" smtClean="0"/>
              <a:t> Cano</a:t>
            </a:r>
            <a:br>
              <a:rPr lang="fr-FR" sz="2700" dirty="0" smtClean="0"/>
            </a:br>
            <a:r>
              <a:rPr lang="fr-FR" sz="2700" dirty="0" smtClean="0"/>
              <a:t/>
            </a:r>
            <a:br>
              <a:rPr lang="fr-FR" sz="2700" dirty="0" smtClean="0"/>
            </a:br>
            <a:r>
              <a:rPr lang="fr-FR" sz="2700" dirty="0" smtClean="0"/>
              <a:t>Post-doc</a:t>
            </a:r>
            <a:br>
              <a:rPr lang="fr-FR" sz="2700" dirty="0" smtClean="0"/>
            </a:br>
            <a:r>
              <a:rPr lang="fr-FR" sz="2700" dirty="0" smtClean="0"/>
              <a:t/>
            </a:r>
            <a:br>
              <a:rPr lang="fr-FR" sz="2700" dirty="0" smtClean="0"/>
            </a:br>
            <a:r>
              <a:rPr lang="en-US" sz="2700" dirty="0"/>
              <a:t>Dynamics of Host-Pathogen Interactions (DIHP)</a:t>
            </a:r>
            <a:br>
              <a:rPr lang="en-US" sz="2700" dirty="0"/>
            </a:br>
            <a:r>
              <a:rPr lang="fr-FR" dirty="0" smtClean="0"/>
              <a:t/>
            </a:r>
            <a:br>
              <a:rPr lang="fr-FR" dirty="0" smtClean="0"/>
            </a:br>
            <a:r>
              <a:rPr lang="fr-FR" dirty="0"/>
              <a:t/>
            </a:r>
            <a:br>
              <a:rPr lang="fr-FR" dirty="0"/>
            </a:br>
            <a:endParaRPr lang="fr-FR"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2859" y="4091962"/>
            <a:ext cx="2190290" cy="834316"/>
          </a:xfrm>
          <a:prstGeom prst="rect">
            <a:avLst/>
          </a:prstGeom>
        </p:spPr>
      </p:pic>
      <p:sp>
        <p:nvSpPr>
          <p:cNvPr id="4" name="TextBox 3"/>
          <p:cNvSpPr txBox="1"/>
          <p:nvPr/>
        </p:nvSpPr>
        <p:spPr>
          <a:xfrm>
            <a:off x="2483768" y="102787"/>
            <a:ext cx="4458656" cy="646331"/>
          </a:xfrm>
          <a:prstGeom prst="rect">
            <a:avLst/>
          </a:prstGeom>
          <a:noFill/>
        </p:spPr>
        <p:txBody>
          <a:bodyPr wrap="none" rtlCol="0">
            <a:spAutoFit/>
          </a:bodyPr>
          <a:lstStyle/>
          <a:p>
            <a:pPr defTabSz="914400"/>
            <a:r>
              <a:rPr lang="en-US" b="1" dirty="0" smtClean="0">
                <a:solidFill>
                  <a:srgbClr val="283A8F"/>
                </a:solidFill>
              </a:rPr>
              <a:t>Signaling </a:t>
            </a:r>
            <a:r>
              <a:rPr lang="en-US" b="1" dirty="0">
                <a:solidFill>
                  <a:srgbClr val="283A8F"/>
                </a:solidFill>
              </a:rPr>
              <a:t>Networks: From Data to </a:t>
            </a:r>
            <a:r>
              <a:rPr lang="en-US" b="1" dirty="0" smtClean="0">
                <a:solidFill>
                  <a:srgbClr val="283A8F"/>
                </a:solidFill>
              </a:rPr>
              <a:t>Modelling</a:t>
            </a:r>
          </a:p>
          <a:p>
            <a:pPr defTabSz="914400"/>
            <a:r>
              <a:rPr lang="en-US" b="1" dirty="0" smtClean="0">
                <a:solidFill>
                  <a:srgbClr val="283A8F"/>
                </a:solidFill>
              </a:rPr>
              <a:t>25-29 January 2016, Norwich, UK</a:t>
            </a:r>
            <a:endParaRPr lang="en-US" b="1" dirty="0">
              <a:solidFill>
                <a:srgbClr val="283A8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41" y="102787"/>
            <a:ext cx="1574056" cy="745239"/>
          </a:xfrm>
          <a:prstGeom prst="rect">
            <a:avLst/>
          </a:prstGeom>
        </p:spPr>
      </p:pic>
    </p:spTree>
    <p:extLst>
      <p:ext uri="{BB962C8B-B14F-4D97-AF65-F5344CB8AC3E}">
        <p14:creationId xmlns:p14="http://schemas.microsoft.com/office/powerpoint/2010/main" val="2619651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95536" y="1038488"/>
            <a:ext cx="8229600" cy="706090"/>
          </a:xfrm>
        </p:spPr>
        <p:txBody>
          <a:bodyPr>
            <a:noAutofit/>
          </a:bodyPr>
          <a:lstStyle/>
          <a:p>
            <a:pPr algn="ctr"/>
            <a:r>
              <a:rPr lang="fr-FR" sz="2400" b="1" dirty="0" smtClean="0">
                <a:solidFill>
                  <a:srgbClr val="283A8F"/>
                </a:solidFill>
              </a:rPr>
              <a:t>Education</a:t>
            </a:r>
            <a:endParaRPr lang="en-US" sz="2400" b="1" dirty="0">
              <a:solidFill>
                <a:srgbClr val="283A8F"/>
              </a:solidFill>
            </a:endParaRPr>
          </a:p>
        </p:txBody>
      </p:sp>
      <p:sp>
        <p:nvSpPr>
          <p:cNvPr id="2" name="TextBox 1"/>
          <p:cNvSpPr txBox="1"/>
          <p:nvPr/>
        </p:nvSpPr>
        <p:spPr>
          <a:xfrm>
            <a:off x="467188" y="2132856"/>
            <a:ext cx="8424936" cy="3139321"/>
          </a:xfrm>
          <a:prstGeom prst="rect">
            <a:avLst/>
          </a:prstGeom>
          <a:noFill/>
        </p:spPr>
        <p:txBody>
          <a:bodyPr wrap="square" rtlCol="0">
            <a:spAutoFit/>
          </a:bodyPr>
          <a:lstStyle/>
          <a:p>
            <a:pPr defTabSz="914400"/>
            <a:r>
              <a:rPr lang="en-US" dirty="0" smtClean="0">
                <a:solidFill>
                  <a:prstClr val="black"/>
                </a:solidFill>
              </a:rPr>
              <a:t>2009 – Degree in Biology by </a:t>
            </a:r>
            <a:r>
              <a:rPr lang="es-ES" dirty="0">
                <a:solidFill>
                  <a:prstClr val="black"/>
                </a:solidFill>
              </a:rPr>
              <a:t>Universidad Autónoma de Madrid (</a:t>
            </a:r>
            <a:r>
              <a:rPr lang="es-ES" dirty="0" err="1">
                <a:solidFill>
                  <a:prstClr val="black"/>
                </a:solidFill>
              </a:rPr>
              <a:t>Spain</a:t>
            </a:r>
            <a:r>
              <a:rPr lang="es-ES" dirty="0" smtClean="0">
                <a:solidFill>
                  <a:prstClr val="black"/>
                </a:solidFill>
              </a:rPr>
              <a:t>)</a:t>
            </a:r>
          </a:p>
          <a:p>
            <a:pPr defTabSz="914400"/>
            <a:endParaRPr lang="es-ES" dirty="0" smtClean="0">
              <a:solidFill>
                <a:prstClr val="black"/>
              </a:solidFill>
            </a:endParaRPr>
          </a:p>
          <a:p>
            <a:pPr defTabSz="914400"/>
            <a:r>
              <a:rPr lang="es-ES" dirty="0" smtClean="0">
                <a:solidFill>
                  <a:prstClr val="black"/>
                </a:solidFill>
              </a:rPr>
              <a:t>2009-2013 </a:t>
            </a:r>
            <a:r>
              <a:rPr lang="en-US" dirty="0">
                <a:solidFill>
                  <a:prstClr val="black"/>
                </a:solidFill>
              </a:rPr>
              <a:t>–</a:t>
            </a:r>
            <a:r>
              <a:rPr lang="es-ES" dirty="0" smtClean="0">
                <a:solidFill>
                  <a:prstClr val="black"/>
                </a:solidFill>
              </a:rPr>
              <a:t> </a:t>
            </a:r>
            <a:r>
              <a:rPr lang="en-US" dirty="0" smtClean="0">
                <a:solidFill>
                  <a:prstClr val="black"/>
                </a:solidFill>
              </a:rPr>
              <a:t> PhD student </a:t>
            </a:r>
            <a:r>
              <a:rPr lang="es-ES_tradnl" dirty="0" smtClean="0">
                <a:solidFill>
                  <a:prstClr val="black"/>
                </a:solidFill>
              </a:rPr>
              <a:t>in </a:t>
            </a:r>
            <a:r>
              <a:rPr lang="es-ES_tradnl" dirty="0">
                <a:solidFill>
                  <a:prstClr val="black"/>
                </a:solidFill>
              </a:rPr>
              <a:t>Dr. Yolanda R. </a:t>
            </a:r>
            <a:r>
              <a:rPr lang="es-ES_tradnl" dirty="0" err="1">
                <a:solidFill>
                  <a:prstClr val="black"/>
                </a:solidFill>
              </a:rPr>
              <a:t>Carrasco´s</a:t>
            </a:r>
            <a:r>
              <a:rPr lang="es-ES_tradnl" dirty="0">
                <a:solidFill>
                  <a:prstClr val="black"/>
                </a:solidFill>
              </a:rPr>
              <a:t> </a:t>
            </a:r>
            <a:r>
              <a:rPr lang="es-ES_tradnl" dirty="0" err="1" smtClean="0">
                <a:solidFill>
                  <a:prstClr val="black"/>
                </a:solidFill>
              </a:rPr>
              <a:t>laboratory</a:t>
            </a:r>
            <a:r>
              <a:rPr lang="es-ES_tradnl" dirty="0" smtClean="0">
                <a:solidFill>
                  <a:prstClr val="black"/>
                </a:solidFill>
              </a:rPr>
              <a:t>, </a:t>
            </a:r>
            <a:r>
              <a:rPr lang="en-GB" dirty="0">
                <a:solidFill>
                  <a:prstClr val="black"/>
                </a:solidFill>
              </a:rPr>
              <a:t>Department of Immunology and Oncology. Centro </a:t>
            </a:r>
            <a:r>
              <a:rPr lang="en-GB" dirty="0" err="1">
                <a:solidFill>
                  <a:prstClr val="black"/>
                </a:solidFill>
              </a:rPr>
              <a:t>Nacional</a:t>
            </a:r>
            <a:r>
              <a:rPr lang="en-GB" dirty="0">
                <a:solidFill>
                  <a:prstClr val="black"/>
                </a:solidFill>
              </a:rPr>
              <a:t> de </a:t>
            </a:r>
            <a:r>
              <a:rPr lang="en-GB" dirty="0" err="1">
                <a:solidFill>
                  <a:prstClr val="black"/>
                </a:solidFill>
              </a:rPr>
              <a:t>Biotecnología</a:t>
            </a:r>
            <a:r>
              <a:rPr lang="en-GB" dirty="0">
                <a:solidFill>
                  <a:prstClr val="black"/>
                </a:solidFill>
              </a:rPr>
              <a:t> (CNB)-CSIC. </a:t>
            </a:r>
            <a:r>
              <a:rPr lang="en-GB" dirty="0" smtClean="0">
                <a:solidFill>
                  <a:prstClr val="black"/>
                </a:solidFill>
              </a:rPr>
              <a:t>Madrid</a:t>
            </a:r>
          </a:p>
          <a:p>
            <a:pPr defTabSz="914400"/>
            <a:endParaRPr lang="en-GB" dirty="0" smtClean="0">
              <a:solidFill>
                <a:prstClr val="black"/>
              </a:solidFill>
            </a:endParaRPr>
          </a:p>
          <a:p>
            <a:pPr defTabSz="914400"/>
            <a:r>
              <a:rPr lang="es-ES_tradnl" u="sng" dirty="0" err="1">
                <a:solidFill>
                  <a:prstClr val="black"/>
                </a:solidFill>
              </a:rPr>
              <a:t>Thesis</a:t>
            </a:r>
            <a:r>
              <a:rPr lang="es-ES_tradnl" u="sng" dirty="0">
                <a:solidFill>
                  <a:prstClr val="black"/>
                </a:solidFill>
              </a:rPr>
              <a:t> </a:t>
            </a:r>
            <a:r>
              <a:rPr lang="es-ES_tradnl" u="sng" dirty="0" err="1">
                <a:solidFill>
                  <a:prstClr val="black"/>
                </a:solidFill>
              </a:rPr>
              <a:t>Tittle</a:t>
            </a:r>
            <a:r>
              <a:rPr lang="es-ES_tradnl" dirty="0">
                <a:solidFill>
                  <a:prstClr val="black"/>
                </a:solidFill>
              </a:rPr>
              <a:t>: </a:t>
            </a:r>
            <a:r>
              <a:rPr lang="es-ES_tradnl" dirty="0" err="1">
                <a:solidFill>
                  <a:prstClr val="black"/>
                </a:solidFill>
              </a:rPr>
              <a:t>Regulation</a:t>
            </a:r>
            <a:r>
              <a:rPr lang="es-ES_tradnl" dirty="0">
                <a:solidFill>
                  <a:prstClr val="black"/>
                </a:solidFill>
              </a:rPr>
              <a:t> of B </a:t>
            </a:r>
            <a:r>
              <a:rPr lang="es-ES_tradnl" dirty="0" err="1">
                <a:solidFill>
                  <a:prstClr val="black"/>
                </a:solidFill>
              </a:rPr>
              <a:t>cell</a:t>
            </a:r>
            <a:r>
              <a:rPr lang="es-ES_tradnl" dirty="0">
                <a:solidFill>
                  <a:prstClr val="black"/>
                </a:solidFill>
              </a:rPr>
              <a:t> </a:t>
            </a:r>
            <a:r>
              <a:rPr lang="es-ES_tradnl" dirty="0" err="1">
                <a:solidFill>
                  <a:prstClr val="black"/>
                </a:solidFill>
              </a:rPr>
              <a:t>dynamics</a:t>
            </a:r>
            <a:r>
              <a:rPr lang="es-ES_tradnl" dirty="0">
                <a:solidFill>
                  <a:prstClr val="black"/>
                </a:solidFill>
              </a:rPr>
              <a:t> </a:t>
            </a:r>
            <a:r>
              <a:rPr lang="es-ES_tradnl" dirty="0" err="1">
                <a:solidFill>
                  <a:prstClr val="black"/>
                </a:solidFill>
              </a:rPr>
              <a:t>by</a:t>
            </a:r>
            <a:r>
              <a:rPr lang="es-ES_tradnl" dirty="0">
                <a:solidFill>
                  <a:prstClr val="black"/>
                </a:solidFill>
              </a:rPr>
              <a:t> </a:t>
            </a:r>
            <a:r>
              <a:rPr lang="es-ES_tradnl" dirty="0" err="1">
                <a:solidFill>
                  <a:prstClr val="black"/>
                </a:solidFill>
              </a:rPr>
              <a:t>innate</a:t>
            </a:r>
            <a:r>
              <a:rPr lang="es-ES_tradnl" dirty="0">
                <a:solidFill>
                  <a:prstClr val="black"/>
                </a:solidFill>
              </a:rPr>
              <a:t> </a:t>
            </a:r>
            <a:r>
              <a:rPr lang="es-ES_tradnl" dirty="0" err="1">
                <a:solidFill>
                  <a:prstClr val="black"/>
                </a:solidFill>
              </a:rPr>
              <a:t>stimuli</a:t>
            </a:r>
            <a:r>
              <a:rPr lang="es-ES_tradnl" dirty="0">
                <a:solidFill>
                  <a:prstClr val="black"/>
                </a:solidFill>
              </a:rPr>
              <a:t>: </a:t>
            </a:r>
            <a:r>
              <a:rPr lang="es-ES_tradnl" dirty="0" err="1">
                <a:solidFill>
                  <a:prstClr val="black"/>
                </a:solidFill>
              </a:rPr>
              <a:t>effects</a:t>
            </a:r>
            <a:r>
              <a:rPr lang="es-ES_tradnl" dirty="0">
                <a:solidFill>
                  <a:prstClr val="black"/>
                </a:solidFill>
              </a:rPr>
              <a:t> of TLR4 and </a:t>
            </a:r>
            <a:r>
              <a:rPr lang="es-ES_tradnl" dirty="0" err="1">
                <a:solidFill>
                  <a:prstClr val="black"/>
                </a:solidFill>
              </a:rPr>
              <a:t>its</a:t>
            </a:r>
            <a:r>
              <a:rPr lang="es-ES_tradnl" dirty="0">
                <a:solidFill>
                  <a:prstClr val="black"/>
                </a:solidFill>
              </a:rPr>
              <a:t> </a:t>
            </a:r>
            <a:r>
              <a:rPr lang="es-ES_tradnl" dirty="0" err="1">
                <a:solidFill>
                  <a:prstClr val="black"/>
                </a:solidFill>
              </a:rPr>
              <a:t>ligand</a:t>
            </a:r>
            <a:r>
              <a:rPr lang="es-ES_tradnl" dirty="0">
                <a:solidFill>
                  <a:prstClr val="black"/>
                </a:solidFill>
              </a:rPr>
              <a:t> </a:t>
            </a:r>
            <a:r>
              <a:rPr lang="es-ES_tradnl" dirty="0" smtClean="0">
                <a:solidFill>
                  <a:prstClr val="black"/>
                </a:solidFill>
              </a:rPr>
              <a:t>LPS</a:t>
            </a:r>
          </a:p>
          <a:p>
            <a:pPr defTabSz="914400"/>
            <a:endParaRPr lang="es-ES_tradnl" dirty="0">
              <a:solidFill>
                <a:prstClr val="black"/>
              </a:solidFill>
            </a:endParaRPr>
          </a:p>
          <a:p>
            <a:pPr defTabSz="914400"/>
            <a:r>
              <a:rPr lang="es-ES_tradnl" dirty="0" smtClean="0">
                <a:solidFill>
                  <a:prstClr val="black"/>
                </a:solidFill>
              </a:rPr>
              <a:t>2013-2015 – </a:t>
            </a:r>
            <a:r>
              <a:rPr lang="en-US" dirty="0">
                <a:solidFill>
                  <a:prstClr val="black"/>
                </a:solidFill>
              </a:rPr>
              <a:t>Post-doctoral researcher in Dr. Yolanda R. Carrasco's </a:t>
            </a:r>
            <a:r>
              <a:rPr lang="en-US" dirty="0" smtClean="0">
                <a:solidFill>
                  <a:prstClr val="black"/>
                </a:solidFill>
              </a:rPr>
              <a:t>laboratory, </a:t>
            </a:r>
            <a:r>
              <a:rPr lang="en-US" dirty="0">
                <a:solidFill>
                  <a:prstClr val="black"/>
                </a:solidFill>
              </a:rPr>
              <a:t>Centro </a:t>
            </a:r>
            <a:r>
              <a:rPr lang="en-US" dirty="0" err="1">
                <a:solidFill>
                  <a:prstClr val="black"/>
                </a:solidFill>
              </a:rPr>
              <a:t>Nacional</a:t>
            </a:r>
            <a:r>
              <a:rPr lang="en-US" dirty="0">
                <a:solidFill>
                  <a:prstClr val="black"/>
                </a:solidFill>
              </a:rPr>
              <a:t> de </a:t>
            </a:r>
            <a:r>
              <a:rPr lang="en-US" dirty="0" err="1">
                <a:solidFill>
                  <a:prstClr val="black"/>
                </a:solidFill>
              </a:rPr>
              <a:t>Biotecnología</a:t>
            </a:r>
            <a:r>
              <a:rPr lang="en-US" dirty="0">
                <a:solidFill>
                  <a:prstClr val="black"/>
                </a:solidFill>
              </a:rPr>
              <a:t> (CNB)-CSIC, Madrid (Spain</a:t>
            </a:r>
            <a:r>
              <a:rPr lang="en-US" dirty="0" smtClean="0">
                <a:solidFill>
                  <a:prstClr val="black"/>
                </a:solidFill>
              </a:rPr>
              <a:t>)</a:t>
            </a:r>
            <a:endParaRPr lang="en-US" dirty="0">
              <a:solidFill>
                <a:prstClr val="black"/>
              </a:solidFill>
            </a:endParaRPr>
          </a:p>
          <a:p>
            <a:pPr defTabSz="914400"/>
            <a:r>
              <a:rPr lang="en-US" dirty="0" smtClean="0">
                <a:solidFill>
                  <a:prstClr val="black"/>
                </a:solidFill>
              </a:rPr>
              <a:t> </a:t>
            </a:r>
            <a:endParaRPr lang="en-US" dirty="0">
              <a:solidFill>
                <a:prstClr val="black"/>
              </a:solidFill>
            </a:endParaRPr>
          </a:p>
        </p:txBody>
      </p:sp>
      <p:sp>
        <p:nvSpPr>
          <p:cNvPr id="4" name="TextBox 3"/>
          <p:cNvSpPr txBox="1"/>
          <p:nvPr/>
        </p:nvSpPr>
        <p:spPr>
          <a:xfrm>
            <a:off x="2483768" y="102787"/>
            <a:ext cx="4458656" cy="646331"/>
          </a:xfrm>
          <a:prstGeom prst="rect">
            <a:avLst/>
          </a:prstGeom>
          <a:noFill/>
        </p:spPr>
        <p:txBody>
          <a:bodyPr wrap="none" rtlCol="0">
            <a:spAutoFit/>
          </a:bodyPr>
          <a:lstStyle/>
          <a:p>
            <a:pPr defTabSz="914400"/>
            <a:r>
              <a:rPr lang="en-US" b="1" dirty="0" smtClean="0">
                <a:solidFill>
                  <a:srgbClr val="283A8F"/>
                </a:solidFill>
              </a:rPr>
              <a:t>Signaling </a:t>
            </a:r>
            <a:r>
              <a:rPr lang="en-US" b="1" dirty="0">
                <a:solidFill>
                  <a:srgbClr val="283A8F"/>
                </a:solidFill>
              </a:rPr>
              <a:t>Networks: From Data to </a:t>
            </a:r>
            <a:r>
              <a:rPr lang="en-US" b="1" dirty="0" smtClean="0">
                <a:solidFill>
                  <a:srgbClr val="283A8F"/>
                </a:solidFill>
              </a:rPr>
              <a:t>Modelling</a:t>
            </a:r>
          </a:p>
          <a:p>
            <a:pPr defTabSz="914400"/>
            <a:r>
              <a:rPr lang="en-US" b="1" dirty="0" smtClean="0">
                <a:solidFill>
                  <a:srgbClr val="283A8F"/>
                </a:solidFill>
              </a:rPr>
              <a:t>25-29 January 2016, Norwich, UK</a:t>
            </a:r>
            <a:endParaRPr lang="en-US" b="1" dirty="0">
              <a:solidFill>
                <a:srgbClr val="283A8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41" y="102787"/>
            <a:ext cx="1574056" cy="745239"/>
          </a:xfrm>
          <a:prstGeom prst="rect">
            <a:avLst/>
          </a:prstGeom>
        </p:spPr>
      </p:pic>
    </p:spTree>
    <p:extLst>
      <p:ext uri="{BB962C8B-B14F-4D97-AF65-F5344CB8AC3E}">
        <p14:creationId xmlns:p14="http://schemas.microsoft.com/office/powerpoint/2010/main" val="191250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836712"/>
            <a:ext cx="9036496" cy="783586"/>
          </a:xfrm>
        </p:spPr>
        <p:txBody>
          <a:bodyPr>
            <a:normAutofit fontScale="90000"/>
          </a:bodyPr>
          <a:lstStyle/>
          <a:p>
            <a:pPr algn="l"/>
            <a:r>
              <a:rPr lang="fr-FR" sz="2400" b="1" dirty="0" err="1">
                <a:solidFill>
                  <a:srgbClr val="283A8F"/>
                </a:solidFill>
              </a:rPr>
              <a:t>C</a:t>
            </a:r>
            <a:r>
              <a:rPr lang="fr-FR" sz="2400" b="1" dirty="0" err="1" smtClean="0">
                <a:solidFill>
                  <a:srgbClr val="283A8F"/>
                </a:solidFill>
              </a:rPr>
              <a:t>urrent</a:t>
            </a:r>
            <a:r>
              <a:rPr lang="fr-FR" sz="2400" b="1" dirty="0" smtClean="0">
                <a:solidFill>
                  <a:srgbClr val="283A8F"/>
                </a:solidFill>
              </a:rPr>
              <a:t> </a:t>
            </a:r>
            <a:r>
              <a:rPr lang="fr-FR" sz="2400" b="1" dirty="0" err="1" smtClean="0">
                <a:solidFill>
                  <a:srgbClr val="283A8F"/>
                </a:solidFill>
              </a:rPr>
              <a:t>research</a:t>
            </a:r>
            <a:r>
              <a:rPr lang="fr-FR" sz="2400" dirty="0" smtClean="0">
                <a:solidFill>
                  <a:srgbClr val="283A8F"/>
                </a:solidFill>
              </a:rPr>
              <a:t>:</a:t>
            </a:r>
            <a:r>
              <a:rPr lang="fr-FR" sz="2400" dirty="0" smtClean="0"/>
              <a:t> </a:t>
            </a:r>
            <a:r>
              <a:rPr lang="en-GB" sz="1800" dirty="0">
                <a:latin typeface="Arial"/>
                <a:cs typeface="Arial"/>
              </a:rPr>
              <a:t>Identification and characterization of the </a:t>
            </a:r>
            <a:r>
              <a:rPr lang="en-GB" sz="1800" dirty="0" err="1" smtClean="0">
                <a:latin typeface="Arial"/>
                <a:cs typeface="Arial"/>
              </a:rPr>
              <a:t>signaling</a:t>
            </a:r>
            <a:r>
              <a:rPr lang="en-GB" sz="1800" dirty="0" smtClean="0">
                <a:latin typeface="Arial"/>
                <a:cs typeface="Arial"/>
              </a:rPr>
              <a:t> </a:t>
            </a:r>
            <a:r>
              <a:rPr lang="en-GB" sz="1800" dirty="0">
                <a:latin typeface="Arial"/>
                <a:cs typeface="Arial"/>
              </a:rPr>
              <a:t>events that </a:t>
            </a:r>
            <a:r>
              <a:rPr lang="en-GB" sz="1800" dirty="0" smtClean="0">
                <a:latin typeface="Arial"/>
                <a:cs typeface="Arial"/>
              </a:rPr>
              <a:t>trigger and spread the </a:t>
            </a:r>
            <a:r>
              <a:rPr lang="en-GB" sz="1800" dirty="0">
                <a:latin typeface="Arial"/>
                <a:cs typeface="Arial"/>
              </a:rPr>
              <a:t>inflammatory bystander response during bacterial infection of epithelial cells</a:t>
            </a:r>
            <a:r>
              <a:rPr lang="en-US" sz="1800" dirty="0">
                <a:latin typeface="Arial"/>
                <a:cs typeface="Arial"/>
              </a:rPr>
              <a:t> </a:t>
            </a:r>
            <a:endParaRPr lang="fr-FR" sz="1800" dirty="0"/>
          </a:p>
        </p:txBody>
      </p:sp>
      <p:sp>
        <p:nvSpPr>
          <p:cNvPr id="80" name="TextBox 79"/>
          <p:cNvSpPr txBox="1"/>
          <p:nvPr/>
        </p:nvSpPr>
        <p:spPr>
          <a:xfrm>
            <a:off x="4283968" y="6191004"/>
            <a:ext cx="1496756" cy="276999"/>
          </a:xfrm>
          <a:prstGeom prst="rect">
            <a:avLst/>
          </a:prstGeom>
          <a:noFill/>
        </p:spPr>
        <p:txBody>
          <a:bodyPr wrap="none" rtlCol="0">
            <a:spAutoFit/>
          </a:bodyPr>
          <a:lstStyle/>
          <a:p>
            <a:pPr algn="r" defTabSz="914400"/>
            <a:r>
              <a:rPr lang="en-US" sz="1200" dirty="0" smtClean="0">
                <a:solidFill>
                  <a:prstClr val="black"/>
                </a:solidFill>
              </a:rPr>
              <a:t>Lippmann et al. 2015</a:t>
            </a:r>
            <a:endParaRPr lang="en-US" sz="1200" dirty="0">
              <a:solidFill>
                <a:prstClr val="black"/>
              </a:solidFill>
            </a:endParaRPr>
          </a:p>
        </p:txBody>
      </p:sp>
      <p:sp>
        <p:nvSpPr>
          <p:cNvPr id="81" name="TextBox 80"/>
          <p:cNvSpPr txBox="1"/>
          <p:nvPr/>
        </p:nvSpPr>
        <p:spPr>
          <a:xfrm>
            <a:off x="2979943" y="102787"/>
            <a:ext cx="4458656" cy="646331"/>
          </a:xfrm>
          <a:prstGeom prst="rect">
            <a:avLst/>
          </a:prstGeom>
          <a:noFill/>
        </p:spPr>
        <p:txBody>
          <a:bodyPr wrap="none" rtlCol="0">
            <a:spAutoFit/>
          </a:bodyPr>
          <a:lstStyle/>
          <a:p>
            <a:pPr defTabSz="914400"/>
            <a:r>
              <a:rPr lang="en-US" b="1" dirty="0" smtClean="0">
                <a:solidFill>
                  <a:srgbClr val="283A8F"/>
                </a:solidFill>
              </a:rPr>
              <a:t>Signaling </a:t>
            </a:r>
            <a:r>
              <a:rPr lang="en-US" b="1" dirty="0">
                <a:solidFill>
                  <a:srgbClr val="283A8F"/>
                </a:solidFill>
              </a:rPr>
              <a:t>Networks: From Data to </a:t>
            </a:r>
            <a:r>
              <a:rPr lang="en-US" b="1" dirty="0" smtClean="0">
                <a:solidFill>
                  <a:srgbClr val="283A8F"/>
                </a:solidFill>
              </a:rPr>
              <a:t>Modelling</a:t>
            </a:r>
          </a:p>
          <a:p>
            <a:pPr defTabSz="914400"/>
            <a:r>
              <a:rPr lang="en-US" b="1" dirty="0" smtClean="0">
                <a:solidFill>
                  <a:srgbClr val="283A8F"/>
                </a:solidFill>
              </a:rPr>
              <a:t>25-29 January 2016, Norwich, UK</a:t>
            </a:r>
            <a:endParaRPr lang="en-US" b="1" dirty="0">
              <a:solidFill>
                <a:srgbClr val="283A8F"/>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41" y="102787"/>
            <a:ext cx="1574056" cy="745239"/>
          </a:xfrm>
          <a:prstGeom prst="rect">
            <a:avLst/>
          </a:prstGeom>
        </p:spPr>
      </p:pic>
      <p:sp>
        <p:nvSpPr>
          <p:cNvPr id="7" name="TextBox 6"/>
          <p:cNvSpPr txBox="1"/>
          <p:nvPr/>
        </p:nvSpPr>
        <p:spPr>
          <a:xfrm>
            <a:off x="5423664" y="1745942"/>
            <a:ext cx="3142976" cy="276999"/>
          </a:xfrm>
          <a:prstGeom prst="rect">
            <a:avLst/>
          </a:prstGeom>
          <a:noFill/>
        </p:spPr>
        <p:txBody>
          <a:bodyPr wrap="none" rtlCol="0">
            <a:spAutoFit/>
          </a:bodyPr>
          <a:lstStyle/>
          <a:p>
            <a:pPr defTabSz="914400"/>
            <a:r>
              <a:rPr lang="en-US" sz="1200" i="1" dirty="0" err="1" smtClean="0">
                <a:solidFill>
                  <a:prstClr val="black"/>
                </a:solidFill>
              </a:rPr>
              <a:t>Shigella</a:t>
            </a:r>
            <a:r>
              <a:rPr lang="en-US" sz="1200" i="1" dirty="0" smtClean="0">
                <a:solidFill>
                  <a:prstClr val="black"/>
                </a:solidFill>
              </a:rPr>
              <a:t> </a:t>
            </a:r>
            <a:r>
              <a:rPr lang="en-US" sz="1200" i="1" dirty="0" err="1" smtClean="0">
                <a:solidFill>
                  <a:prstClr val="black"/>
                </a:solidFill>
              </a:rPr>
              <a:t>flexneri</a:t>
            </a:r>
            <a:r>
              <a:rPr lang="en-US" sz="1200" i="1" dirty="0" smtClean="0">
                <a:solidFill>
                  <a:prstClr val="black"/>
                </a:solidFill>
              </a:rPr>
              <a:t> </a:t>
            </a:r>
            <a:r>
              <a:rPr lang="en-US" sz="1200" dirty="0" smtClean="0">
                <a:solidFill>
                  <a:prstClr val="black"/>
                </a:solidFill>
              </a:rPr>
              <a:t>infection</a:t>
            </a:r>
            <a:r>
              <a:rPr lang="en-US" sz="1200" i="1" dirty="0" smtClean="0">
                <a:solidFill>
                  <a:prstClr val="black"/>
                </a:solidFill>
              </a:rPr>
              <a:t> </a:t>
            </a:r>
            <a:r>
              <a:rPr lang="en-US" sz="1200" dirty="0" smtClean="0">
                <a:solidFill>
                  <a:prstClr val="black"/>
                </a:solidFill>
              </a:rPr>
              <a:t>of</a:t>
            </a:r>
            <a:r>
              <a:rPr lang="en-US" sz="1200" i="1" dirty="0" smtClean="0">
                <a:solidFill>
                  <a:prstClr val="black"/>
                </a:solidFill>
              </a:rPr>
              <a:t> </a:t>
            </a:r>
            <a:r>
              <a:rPr lang="en-US" sz="1200" dirty="0" smtClean="0">
                <a:solidFill>
                  <a:prstClr val="black"/>
                </a:solidFill>
              </a:rPr>
              <a:t>YFP-p65 HeLa cells </a:t>
            </a:r>
            <a:endParaRPr lang="en-US" sz="1200" dirty="0">
              <a:solidFill>
                <a:prstClr val="black"/>
              </a:solidFill>
            </a:endParaRPr>
          </a:p>
        </p:txBody>
      </p:sp>
      <p:sp>
        <p:nvSpPr>
          <p:cNvPr id="11" name="TextBox 10"/>
          <p:cNvSpPr txBox="1"/>
          <p:nvPr/>
        </p:nvSpPr>
        <p:spPr>
          <a:xfrm>
            <a:off x="6819358" y="3284984"/>
            <a:ext cx="1872458" cy="461665"/>
          </a:xfrm>
          <a:prstGeom prst="rect">
            <a:avLst/>
          </a:prstGeom>
          <a:noFill/>
        </p:spPr>
        <p:txBody>
          <a:bodyPr wrap="square" rtlCol="0">
            <a:spAutoFit/>
          </a:bodyPr>
          <a:lstStyle/>
          <a:p>
            <a:pPr defTabSz="914400"/>
            <a:r>
              <a:rPr lang="en-US" sz="1200" dirty="0" smtClean="0">
                <a:solidFill>
                  <a:prstClr val="black"/>
                </a:solidFill>
              </a:rPr>
              <a:t>Type III Secretion </a:t>
            </a:r>
            <a:r>
              <a:rPr lang="en-US" sz="1200" smtClean="0">
                <a:solidFill>
                  <a:prstClr val="black"/>
                </a:solidFill>
              </a:rPr>
              <a:t>System mutant</a:t>
            </a:r>
            <a:endParaRPr lang="en-US" sz="1200" dirty="0">
              <a:solidFill>
                <a:prstClr val="black"/>
              </a:solidFill>
            </a:endParaRPr>
          </a:p>
        </p:txBody>
      </p:sp>
      <p:sp>
        <p:nvSpPr>
          <p:cNvPr id="14" name="TextBox 13"/>
          <p:cNvSpPr txBox="1"/>
          <p:nvPr/>
        </p:nvSpPr>
        <p:spPr>
          <a:xfrm>
            <a:off x="-40223" y="1794711"/>
            <a:ext cx="3278718" cy="307777"/>
          </a:xfrm>
          <a:prstGeom prst="rect">
            <a:avLst/>
          </a:prstGeom>
          <a:noFill/>
        </p:spPr>
        <p:txBody>
          <a:bodyPr wrap="none" rtlCol="0">
            <a:spAutoFit/>
          </a:bodyPr>
          <a:lstStyle/>
          <a:p>
            <a:pPr defTabSz="914400"/>
            <a:r>
              <a:rPr lang="en-US" sz="1400" dirty="0" smtClean="0">
                <a:solidFill>
                  <a:prstClr val="black"/>
                </a:solidFill>
              </a:rPr>
              <a:t>Bystander response proposed mechanism:</a:t>
            </a:r>
            <a:endParaRPr lang="en-US" sz="1400" dirty="0">
              <a:solidFill>
                <a:prstClr val="black"/>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8" y="2204863"/>
            <a:ext cx="3826755" cy="2725327"/>
          </a:xfrm>
          <a:prstGeom prst="rect">
            <a:avLst/>
          </a:prstGeom>
        </p:spPr>
      </p:pic>
      <p:sp>
        <p:nvSpPr>
          <p:cNvPr id="17" name="TextBox 16"/>
          <p:cNvSpPr txBox="1"/>
          <p:nvPr/>
        </p:nvSpPr>
        <p:spPr>
          <a:xfrm>
            <a:off x="2664479" y="4941168"/>
            <a:ext cx="1187441" cy="276999"/>
          </a:xfrm>
          <a:prstGeom prst="rect">
            <a:avLst/>
          </a:prstGeom>
          <a:noFill/>
        </p:spPr>
        <p:txBody>
          <a:bodyPr wrap="none" rtlCol="0">
            <a:spAutoFit/>
          </a:bodyPr>
          <a:lstStyle/>
          <a:p>
            <a:pPr algn="r" defTabSz="914400"/>
            <a:r>
              <a:rPr lang="en-US" sz="1200" dirty="0" err="1" smtClean="0">
                <a:solidFill>
                  <a:prstClr val="black"/>
                </a:solidFill>
              </a:rPr>
              <a:t>Hardt</a:t>
            </a:r>
            <a:r>
              <a:rPr lang="en-US" sz="1200" dirty="0" smtClean="0">
                <a:solidFill>
                  <a:prstClr val="black"/>
                </a:solidFill>
              </a:rPr>
              <a:t> WD. 2010</a:t>
            </a:r>
            <a:endParaRPr lang="en-US" sz="1200" dirty="0">
              <a:solidFill>
                <a:prstClr val="black"/>
              </a:solidFill>
            </a:endParaRPr>
          </a:p>
        </p:txBody>
      </p:sp>
      <p:grpSp>
        <p:nvGrpSpPr>
          <p:cNvPr id="23" name="Group 22"/>
          <p:cNvGrpSpPr/>
          <p:nvPr/>
        </p:nvGrpSpPr>
        <p:grpSpPr>
          <a:xfrm>
            <a:off x="4201199" y="1884442"/>
            <a:ext cx="1237791" cy="4221523"/>
            <a:chOff x="4201199" y="1884442"/>
            <a:chExt cx="1237791" cy="422152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199" y="1884442"/>
              <a:ext cx="1237791" cy="36028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968" y="5454073"/>
              <a:ext cx="759596" cy="651892"/>
            </a:xfrm>
            <a:prstGeom prst="rect">
              <a:avLst/>
            </a:prstGeom>
          </p:spPr>
        </p:pic>
      </p:gr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991" y="2062903"/>
            <a:ext cx="3453490" cy="1161744"/>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50106" r="-1123"/>
          <a:stretch/>
        </p:blipFill>
        <p:spPr>
          <a:xfrm>
            <a:off x="5544114" y="3264609"/>
            <a:ext cx="1260000" cy="1280909"/>
          </a:xfrm>
          <a:prstGeom prst="rect">
            <a:avLst/>
          </a:prstGeom>
        </p:spPr>
      </p:pic>
      <p:sp>
        <p:nvSpPr>
          <p:cNvPr id="24" name="Rectangle 23"/>
          <p:cNvSpPr/>
          <p:nvPr/>
        </p:nvSpPr>
        <p:spPr>
          <a:xfrm>
            <a:off x="4625752" y="1939305"/>
            <a:ext cx="289285" cy="163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8" name="TextBox 27"/>
          <p:cNvSpPr txBox="1"/>
          <p:nvPr/>
        </p:nvSpPr>
        <p:spPr>
          <a:xfrm>
            <a:off x="4350152" y="1825489"/>
            <a:ext cx="797912" cy="276999"/>
          </a:xfrm>
          <a:prstGeom prst="rect">
            <a:avLst/>
          </a:prstGeom>
          <a:noFill/>
        </p:spPr>
        <p:txBody>
          <a:bodyPr wrap="none" rtlCol="0">
            <a:spAutoFit/>
          </a:bodyPr>
          <a:lstStyle/>
          <a:p>
            <a:pPr algn="r" defTabSz="914400"/>
            <a:r>
              <a:rPr lang="en-US" sz="1200" i="1" dirty="0" smtClean="0">
                <a:solidFill>
                  <a:prstClr val="black"/>
                </a:solidFill>
              </a:rPr>
              <a:t>S. </a:t>
            </a:r>
            <a:r>
              <a:rPr lang="en-US" sz="1200" i="1" dirty="0" err="1" smtClean="0">
                <a:solidFill>
                  <a:prstClr val="black"/>
                </a:solidFill>
              </a:rPr>
              <a:t>flexneri</a:t>
            </a:r>
            <a:endParaRPr lang="en-US" sz="1200" i="1" dirty="0">
              <a:solidFill>
                <a:prstClr val="black"/>
              </a:solidFill>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1" r="50443"/>
          <a:stretch/>
        </p:blipFill>
        <p:spPr>
          <a:xfrm>
            <a:off x="5531631" y="4725107"/>
            <a:ext cx="1224000" cy="1280909"/>
          </a:xfrm>
          <a:prstGeom prst="rect">
            <a:avLst/>
          </a:prstGeom>
        </p:spPr>
      </p:pic>
      <p:sp>
        <p:nvSpPr>
          <p:cNvPr id="20" name="TextBox 19"/>
          <p:cNvSpPr txBox="1"/>
          <p:nvPr/>
        </p:nvSpPr>
        <p:spPr>
          <a:xfrm>
            <a:off x="6848272" y="4903896"/>
            <a:ext cx="1872458" cy="276999"/>
          </a:xfrm>
          <a:prstGeom prst="rect">
            <a:avLst/>
          </a:prstGeom>
          <a:noFill/>
        </p:spPr>
        <p:txBody>
          <a:bodyPr wrap="square" rtlCol="0">
            <a:spAutoFit/>
          </a:bodyPr>
          <a:lstStyle/>
          <a:p>
            <a:pPr defTabSz="914400"/>
            <a:r>
              <a:rPr lang="en-US" sz="1200" dirty="0" smtClean="0">
                <a:solidFill>
                  <a:prstClr val="black"/>
                </a:solidFill>
              </a:rPr>
              <a:t>No actin re-modelling</a:t>
            </a:r>
            <a:endParaRPr lang="en-US" sz="1200" dirty="0">
              <a:solidFill>
                <a:prstClr val="black"/>
              </a:solidFill>
            </a:endParaRPr>
          </a:p>
        </p:txBody>
      </p:sp>
      <p:sp>
        <p:nvSpPr>
          <p:cNvPr id="21" name="TextBox 20"/>
          <p:cNvSpPr txBox="1"/>
          <p:nvPr/>
        </p:nvSpPr>
        <p:spPr>
          <a:xfrm>
            <a:off x="6837051" y="5227061"/>
            <a:ext cx="1872458" cy="1015663"/>
          </a:xfrm>
          <a:prstGeom prst="rect">
            <a:avLst/>
          </a:prstGeom>
          <a:noFill/>
        </p:spPr>
        <p:txBody>
          <a:bodyPr wrap="square" rtlCol="0">
            <a:spAutoFit/>
          </a:bodyPr>
          <a:lstStyle/>
          <a:p>
            <a:pPr defTabSz="914400"/>
            <a:r>
              <a:rPr lang="en-US" sz="1200" dirty="0" smtClean="0">
                <a:solidFill>
                  <a:prstClr val="black"/>
                </a:solidFill>
              </a:rPr>
              <a:t>Invasion</a:t>
            </a:r>
          </a:p>
          <a:p>
            <a:pPr defTabSz="914400"/>
            <a:endParaRPr lang="en-US" sz="1200" dirty="0">
              <a:solidFill>
                <a:prstClr val="black"/>
              </a:solidFill>
            </a:endParaRPr>
          </a:p>
          <a:p>
            <a:pPr defTabSz="914400"/>
            <a:r>
              <a:rPr lang="en-US" sz="1200" dirty="0" smtClean="0">
                <a:solidFill>
                  <a:prstClr val="black"/>
                </a:solidFill>
              </a:rPr>
              <a:t>Injection of bacterial effectors</a:t>
            </a:r>
          </a:p>
          <a:p>
            <a:pPr defTabSz="914400"/>
            <a:endParaRPr lang="en-US" sz="1200" dirty="0">
              <a:solidFill>
                <a:prstClr val="black"/>
              </a:solidFill>
            </a:endParaRPr>
          </a:p>
        </p:txBody>
      </p:sp>
      <p:sp>
        <p:nvSpPr>
          <p:cNvPr id="22" name="TextBox 21"/>
          <p:cNvSpPr txBox="1"/>
          <p:nvPr/>
        </p:nvSpPr>
        <p:spPr>
          <a:xfrm>
            <a:off x="6848272" y="3833025"/>
            <a:ext cx="1872458" cy="1015663"/>
          </a:xfrm>
          <a:prstGeom prst="rect">
            <a:avLst/>
          </a:prstGeom>
          <a:noFill/>
        </p:spPr>
        <p:txBody>
          <a:bodyPr wrap="square" rtlCol="0">
            <a:spAutoFit/>
          </a:bodyPr>
          <a:lstStyle/>
          <a:p>
            <a:pPr defTabSz="914400"/>
            <a:r>
              <a:rPr lang="en-US" sz="1200" dirty="0" smtClean="0">
                <a:solidFill>
                  <a:prstClr val="black"/>
                </a:solidFill>
              </a:rPr>
              <a:t>Invasion </a:t>
            </a:r>
          </a:p>
          <a:p>
            <a:pPr defTabSz="914400"/>
            <a:endParaRPr lang="en-US" sz="1200" dirty="0">
              <a:solidFill>
                <a:prstClr val="black"/>
              </a:solidFill>
            </a:endParaRPr>
          </a:p>
          <a:p>
            <a:pPr defTabSz="914400"/>
            <a:r>
              <a:rPr lang="en-US" sz="1200" dirty="0" smtClean="0">
                <a:solidFill>
                  <a:prstClr val="black"/>
                </a:solidFill>
              </a:rPr>
              <a:t>Injection of bacterial effectors</a:t>
            </a:r>
          </a:p>
          <a:p>
            <a:pPr defTabSz="914400"/>
            <a:endParaRPr lang="en-US" sz="1200" dirty="0">
              <a:solidFill>
                <a:prstClr val="black"/>
              </a:solidFill>
            </a:endParaRPr>
          </a:p>
        </p:txBody>
      </p:sp>
      <p:sp>
        <p:nvSpPr>
          <p:cNvPr id="4" name="TextBox 3"/>
          <p:cNvSpPr txBox="1"/>
          <p:nvPr/>
        </p:nvSpPr>
        <p:spPr>
          <a:xfrm>
            <a:off x="7382262" y="3789040"/>
            <a:ext cx="429695" cy="523220"/>
          </a:xfrm>
          <a:prstGeom prst="rect">
            <a:avLst/>
          </a:prstGeom>
          <a:noFill/>
        </p:spPr>
        <p:txBody>
          <a:bodyPr wrap="square" rtlCol="0">
            <a:spAutoFit/>
          </a:bodyPr>
          <a:lstStyle/>
          <a:p>
            <a:pPr defTabSz="914400"/>
            <a:r>
              <a:rPr lang="en-US" sz="2800" dirty="0" smtClean="0">
                <a:solidFill>
                  <a:srgbClr val="FF0000"/>
                </a:solidFill>
              </a:rPr>
              <a:t>✖️</a:t>
            </a:r>
            <a:endParaRPr lang="en-US" sz="2800" dirty="0">
              <a:solidFill>
                <a:srgbClr val="FF0000"/>
              </a:solidFill>
            </a:endParaRPr>
          </a:p>
        </p:txBody>
      </p:sp>
      <p:sp>
        <p:nvSpPr>
          <p:cNvPr id="25" name="TextBox 24"/>
          <p:cNvSpPr txBox="1"/>
          <p:nvPr/>
        </p:nvSpPr>
        <p:spPr>
          <a:xfrm>
            <a:off x="8151142" y="4201924"/>
            <a:ext cx="543739" cy="523220"/>
          </a:xfrm>
          <a:prstGeom prst="rect">
            <a:avLst/>
          </a:prstGeom>
          <a:noFill/>
        </p:spPr>
        <p:txBody>
          <a:bodyPr wrap="none" rtlCol="0">
            <a:spAutoFit/>
          </a:bodyPr>
          <a:lstStyle/>
          <a:p>
            <a:pPr defTabSz="914400"/>
            <a:r>
              <a:rPr lang="en-US" sz="2800" smtClean="0">
                <a:solidFill>
                  <a:srgbClr val="FF0000"/>
                </a:solidFill>
              </a:rPr>
              <a:t>✖️</a:t>
            </a:r>
            <a:endParaRPr lang="en-US" sz="2800">
              <a:solidFill>
                <a:srgbClr val="FF0000"/>
              </a:solidFill>
            </a:endParaRPr>
          </a:p>
        </p:txBody>
      </p:sp>
      <p:sp>
        <p:nvSpPr>
          <p:cNvPr id="26" name="TextBox 25"/>
          <p:cNvSpPr txBox="1"/>
          <p:nvPr/>
        </p:nvSpPr>
        <p:spPr>
          <a:xfrm>
            <a:off x="7380312" y="5157192"/>
            <a:ext cx="543739" cy="523220"/>
          </a:xfrm>
          <a:prstGeom prst="rect">
            <a:avLst/>
          </a:prstGeom>
          <a:noFill/>
        </p:spPr>
        <p:txBody>
          <a:bodyPr wrap="none" rtlCol="0">
            <a:spAutoFit/>
          </a:bodyPr>
          <a:lstStyle/>
          <a:p>
            <a:pPr defTabSz="914400"/>
            <a:r>
              <a:rPr lang="en-US" sz="2800" dirty="0" smtClean="0">
                <a:solidFill>
                  <a:srgbClr val="FF0000"/>
                </a:solidFill>
              </a:rPr>
              <a:t>✖️</a:t>
            </a:r>
            <a:endParaRPr lang="en-US" sz="2800" dirty="0">
              <a:solidFill>
                <a:srgbClr val="FF0000"/>
              </a:solidFill>
            </a:endParaRPr>
          </a:p>
        </p:txBody>
      </p:sp>
      <p:sp>
        <p:nvSpPr>
          <p:cNvPr id="27" name="TextBox 26"/>
          <p:cNvSpPr txBox="1"/>
          <p:nvPr/>
        </p:nvSpPr>
        <p:spPr>
          <a:xfrm>
            <a:off x="8158714" y="5589240"/>
            <a:ext cx="543739" cy="523220"/>
          </a:xfrm>
          <a:prstGeom prst="rect">
            <a:avLst/>
          </a:prstGeom>
          <a:noFill/>
        </p:spPr>
        <p:txBody>
          <a:bodyPr wrap="none" rtlCol="0">
            <a:spAutoFit/>
          </a:bodyPr>
          <a:lstStyle/>
          <a:p>
            <a:pPr defTabSz="914400"/>
            <a:r>
              <a:rPr lang="fr-FR" sz="280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4050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7" grpId="0"/>
      <p:bldP spid="11" grpId="0"/>
      <p:bldP spid="28" grpId="0"/>
      <p:bldP spid="20" grpId="0"/>
      <p:bldP spid="21" grpId="0"/>
      <p:bldP spid="22" grpId="0"/>
      <p:bldP spid="4" grpId="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07503" y="727001"/>
            <a:ext cx="6859161" cy="757783"/>
          </a:xfrm>
        </p:spPr>
        <p:txBody>
          <a:bodyPr>
            <a:normAutofit/>
          </a:bodyPr>
          <a:lstStyle/>
          <a:p>
            <a:pPr algn="l"/>
            <a:r>
              <a:rPr lang="fr-FR" sz="2200" b="1" dirty="0" err="1" smtClean="0">
                <a:solidFill>
                  <a:srgbClr val="283A8F"/>
                </a:solidFill>
              </a:rPr>
              <a:t>Previous</a:t>
            </a:r>
            <a:r>
              <a:rPr lang="fr-FR" sz="2200" b="1" dirty="0" smtClean="0">
                <a:solidFill>
                  <a:srgbClr val="283A8F"/>
                </a:solidFill>
              </a:rPr>
              <a:t> </a:t>
            </a:r>
            <a:r>
              <a:rPr lang="fr-FR" sz="2200" b="1" dirty="0" err="1" smtClean="0">
                <a:solidFill>
                  <a:srgbClr val="283A8F"/>
                </a:solidFill>
              </a:rPr>
              <a:t>research</a:t>
            </a:r>
            <a:r>
              <a:rPr lang="fr-FR" sz="2200" b="1" dirty="0" smtClean="0">
                <a:solidFill>
                  <a:srgbClr val="283A8F"/>
                </a:solidFill>
              </a:rPr>
              <a:t>: </a:t>
            </a:r>
            <a:r>
              <a:rPr lang="es-ES_tradnl" sz="1800" dirty="0" err="1"/>
              <a:t>Regulation</a:t>
            </a:r>
            <a:r>
              <a:rPr lang="es-ES_tradnl" sz="1800" dirty="0"/>
              <a:t> of B </a:t>
            </a:r>
            <a:r>
              <a:rPr lang="es-ES_tradnl" sz="1800" dirty="0" err="1"/>
              <a:t>cell</a:t>
            </a:r>
            <a:r>
              <a:rPr lang="es-ES_tradnl" sz="1800" dirty="0"/>
              <a:t> </a:t>
            </a:r>
            <a:r>
              <a:rPr lang="es-ES_tradnl" sz="1800" dirty="0" err="1"/>
              <a:t>dynamics</a:t>
            </a:r>
            <a:r>
              <a:rPr lang="es-ES_tradnl" sz="1800" dirty="0"/>
              <a:t> </a:t>
            </a:r>
            <a:r>
              <a:rPr lang="es-ES_tradnl" sz="1800" dirty="0" err="1"/>
              <a:t>by</a:t>
            </a:r>
            <a:r>
              <a:rPr lang="es-ES_tradnl" sz="1800" dirty="0"/>
              <a:t> </a:t>
            </a:r>
            <a:r>
              <a:rPr lang="es-ES_tradnl" sz="1800" dirty="0" err="1"/>
              <a:t>innate</a:t>
            </a:r>
            <a:r>
              <a:rPr lang="es-ES_tradnl" sz="1800" dirty="0"/>
              <a:t> </a:t>
            </a:r>
            <a:r>
              <a:rPr lang="es-ES_tradnl" sz="1800" dirty="0" err="1"/>
              <a:t>stimuli</a:t>
            </a:r>
            <a:r>
              <a:rPr lang="es-ES_tradnl" sz="1800" dirty="0"/>
              <a:t>: </a:t>
            </a:r>
            <a:r>
              <a:rPr lang="es-ES_tradnl" sz="1800" dirty="0" smtClean="0"/>
              <a:t>			</a:t>
            </a:r>
            <a:r>
              <a:rPr lang="es-ES_tradnl" sz="1800" dirty="0" err="1" smtClean="0"/>
              <a:t>effects</a:t>
            </a:r>
            <a:r>
              <a:rPr lang="es-ES_tradnl" sz="1800" dirty="0" smtClean="0"/>
              <a:t> </a:t>
            </a:r>
            <a:r>
              <a:rPr lang="es-ES_tradnl" sz="1800" dirty="0"/>
              <a:t>of TLR4 and </a:t>
            </a:r>
            <a:r>
              <a:rPr lang="es-ES_tradnl" sz="1800" dirty="0" err="1"/>
              <a:t>its</a:t>
            </a:r>
            <a:r>
              <a:rPr lang="es-ES_tradnl" sz="1800" dirty="0"/>
              <a:t> </a:t>
            </a:r>
            <a:r>
              <a:rPr lang="es-ES_tradnl" sz="1800" dirty="0" err="1"/>
              <a:t>ligand</a:t>
            </a:r>
            <a:r>
              <a:rPr lang="es-ES_tradnl" sz="1800" dirty="0"/>
              <a:t> </a:t>
            </a:r>
            <a:r>
              <a:rPr lang="es-ES_tradnl" sz="1800" dirty="0" smtClean="0"/>
              <a:t>LPS</a:t>
            </a:r>
            <a:endParaRPr lang="en-US" sz="1800" b="1" dirty="0">
              <a:solidFill>
                <a:srgbClr val="283A8F"/>
              </a:solidFill>
            </a:endParaRPr>
          </a:p>
        </p:txBody>
      </p:sp>
      <p:sp>
        <p:nvSpPr>
          <p:cNvPr id="3" name="TextBox 2"/>
          <p:cNvSpPr txBox="1"/>
          <p:nvPr/>
        </p:nvSpPr>
        <p:spPr>
          <a:xfrm>
            <a:off x="2979943" y="102787"/>
            <a:ext cx="4458656" cy="646331"/>
          </a:xfrm>
          <a:prstGeom prst="rect">
            <a:avLst/>
          </a:prstGeom>
          <a:noFill/>
        </p:spPr>
        <p:txBody>
          <a:bodyPr wrap="none" rtlCol="0">
            <a:spAutoFit/>
          </a:bodyPr>
          <a:lstStyle/>
          <a:p>
            <a:pPr defTabSz="914400"/>
            <a:r>
              <a:rPr lang="en-US" b="1" dirty="0" smtClean="0">
                <a:solidFill>
                  <a:srgbClr val="283A8F"/>
                </a:solidFill>
              </a:rPr>
              <a:t>Signaling </a:t>
            </a:r>
            <a:r>
              <a:rPr lang="en-US" b="1" dirty="0">
                <a:solidFill>
                  <a:srgbClr val="283A8F"/>
                </a:solidFill>
              </a:rPr>
              <a:t>Networks: From Data to </a:t>
            </a:r>
            <a:r>
              <a:rPr lang="en-US" b="1" dirty="0" smtClean="0">
                <a:solidFill>
                  <a:srgbClr val="283A8F"/>
                </a:solidFill>
              </a:rPr>
              <a:t>Modelling</a:t>
            </a:r>
          </a:p>
          <a:p>
            <a:pPr defTabSz="914400"/>
            <a:r>
              <a:rPr lang="en-US" b="1" dirty="0" smtClean="0">
                <a:solidFill>
                  <a:srgbClr val="283A8F"/>
                </a:solidFill>
              </a:rPr>
              <a:t>25-29 January 2016, Norwich, UK</a:t>
            </a:r>
            <a:endParaRPr lang="en-US" b="1" dirty="0">
              <a:solidFill>
                <a:srgbClr val="283A8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41" y="102787"/>
            <a:ext cx="1574056" cy="745239"/>
          </a:xfrm>
          <a:prstGeom prst="rect">
            <a:avLst/>
          </a:prstGeom>
        </p:spPr>
      </p:pic>
      <p:grpSp>
        <p:nvGrpSpPr>
          <p:cNvPr id="5" name="Group 4"/>
          <p:cNvGrpSpPr/>
          <p:nvPr/>
        </p:nvGrpSpPr>
        <p:grpSpPr>
          <a:xfrm>
            <a:off x="107504" y="1628799"/>
            <a:ext cx="2952328" cy="1944214"/>
            <a:chOff x="4571735" y="2359456"/>
            <a:chExt cx="3749600" cy="2602381"/>
          </a:xfrm>
        </p:grpSpPr>
        <p:pic>
          <p:nvPicPr>
            <p:cNvPr id="7" name="Picture 6" descr="lymph node.jpg"/>
            <p:cNvPicPr>
              <a:picLocks noChangeAspect="1"/>
            </p:cNvPicPr>
            <p:nvPr/>
          </p:nvPicPr>
          <p:blipFill>
            <a:blip r:embed="rId4">
              <a:clrChange>
                <a:clrFrom>
                  <a:srgbClr val="ECF7FD"/>
                </a:clrFrom>
                <a:clrTo>
                  <a:srgbClr val="ECF7FD">
                    <a:alpha val="0"/>
                  </a:srgbClr>
                </a:clrTo>
              </a:clrChange>
              <a:duotone>
                <a:schemeClr val="accent1">
                  <a:shade val="45000"/>
                  <a:satMod val="135000"/>
                </a:schemeClr>
                <a:prstClr val="white"/>
              </a:duotone>
            </a:blip>
            <a:srcRect l="40638" t="8477" r="37026" b="64046"/>
            <a:stretch>
              <a:fillRect/>
            </a:stretch>
          </p:blipFill>
          <p:spPr>
            <a:xfrm>
              <a:off x="4571735" y="2359456"/>
              <a:ext cx="3749600" cy="2602381"/>
            </a:xfrm>
            <a:prstGeom prst="rect">
              <a:avLst/>
            </a:prstGeom>
          </p:spPr>
        </p:pic>
        <p:grpSp>
          <p:nvGrpSpPr>
            <p:cNvPr id="9" name="297 Grupo"/>
            <p:cNvGrpSpPr/>
            <p:nvPr/>
          </p:nvGrpSpPr>
          <p:grpSpPr>
            <a:xfrm>
              <a:off x="4858009" y="2486998"/>
              <a:ext cx="2997160" cy="2194965"/>
              <a:chOff x="5575796" y="3702473"/>
              <a:chExt cx="2997160" cy="2194965"/>
            </a:xfrm>
          </p:grpSpPr>
          <p:grpSp>
            <p:nvGrpSpPr>
              <p:cNvPr id="29" name="472 Grupo"/>
              <p:cNvGrpSpPr/>
              <p:nvPr/>
            </p:nvGrpSpPr>
            <p:grpSpPr>
              <a:xfrm>
                <a:off x="5575796" y="4078018"/>
                <a:ext cx="2913539" cy="1819420"/>
                <a:chOff x="5575796" y="4078018"/>
                <a:chExt cx="2913539" cy="1819420"/>
              </a:xfrm>
            </p:grpSpPr>
            <p:grpSp>
              <p:nvGrpSpPr>
                <p:cNvPr id="32" name="470 Grupo"/>
                <p:cNvGrpSpPr/>
                <p:nvPr/>
              </p:nvGrpSpPr>
              <p:grpSpPr>
                <a:xfrm>
                  <a:off x="5575796" y="4078018"/>
                  <a:ext cx="2913539" cy="1819420"/>
                  <a:chOff x="5575796" y="4078018"/>
                  <a:chExt cx="2913539" cy="1819420"/>
                </a:xfrm>
              </p:grpSpPr>
              <p:pic>
                <p:nvPicPr>
                  <p:cNvPr id="60" name="Picture 280" descr=" FDC single.jpg"/>
                  <p:cNvPicPr>
                    <a:picLocks noChangeAspect="1"/>
                  </p:cNvPicPr>
                  <p:nvPr/>
                </p:nvPicPr>
                <p:blipFill>
                  <a:blip r:embed="rId5">
                    <a:clrChange>
                      <a:clrFrom>
                        <a:srgbClr val="FFFFFF"/>
                      </a:clrFrom>
                      <a:clrTo>
                        <a:srgbClr val="FFFFFF">
                          <a:alpha val="0"/>
                        </a:srgbClr>
                      </a:clrTo>
                    </a:clrChange>
                  </a:blip>
                  <a:srcRect l="68107" b="51235"/>
                  <a:stretch>
                    <a:fillRect/>
                  </a:stretch>
                </p:blipFill>
                <p:spPr>
                  <a:xfrm rot="2412406">
                    <a:off x="5575796" y="4387073"/>
                    <a:ext cx="899400" cy="1052764"/>
                  </a:xfrm>
                  <a:prstGeom prst="rect">
                    <a:avLst/>
                  </a:prstGeom>
                </p:spPr>
              </p:pic>
              <p:pic>
                <p:nvPicPr>
                  <p:cNvPr id="61" name="Picture 281" descr=" FDC single.jpg"/>
                  <p:cNvPicPr>
                    <a:picLocks noChangeAspect="1"/>
                  </p:cNvPicPr>
                  <p:nvPr/>
                </p:nvPicPr>
                <p:blipFill>
                  <a:blip r:embed="rId5">
                    <a:clrChange>
                      <a:clrFrom>
                        <a:srgbClr val="FFFFFF"/>
                      </a:clrFrom>
                      <a:clrTo>
                        <a:srgbClr val="FFFFFF">
                          <a:alpha val="0"/>
                        </a:srgbClr>
                      </a:clrTo>
                    </a:clrChange>
                  </a:blip>
                  <a:srcRect l="68107" b="51235"/>
                  <a:stretch>
                    <a:fillRect/>
                  </a:stretch>
                </p:blipFill>
                <p:spPr>
                  <a:xfrm rot="18615474">
                    <a:off x="5949457" y="4536664"/>
                    <a:ext cx="1432982" cy="1288566"/>
                  </a:xfrm>
                  <a:prstGeom prst="rect">
                    <a:avLst/>
                  </a:prstGeom>
                </p:spPr>
              </p:pic>
              <p:pic>
                <p:nvPicPr>
                  <p:cNvPr id="62" name="Picture 282" descr=" FDC single.jpg"/>
                  <p:cNvPicPr>
                    <a:picLocks noChangeAspect="1"/>
                  </p:cNvPicPr>
                  <p:nvPr/>
                </p:nvPicPr>
                <p:blipFill>
                  <a:blip r:embed="rId5">
                    <a:clrChange>
                      <a:clrFrom>
                        <a:srgbClr val="FFFFFF"/>
                      </a:clrFrom>
                      <a:clrTo>
                        <a:srgbClr val="FFFFFF">
                          <a:alpha val="0"/>
                        </a:srgbClr>
                      </a:clrTo>
                    </a:clrChange>
                  </a:blip>
                  <a:srcRect l="68107" b="51235"/>
                  <a:stretch>
                    <a:fillRect/>
                  </a:stretch>
                </p:blipFill>
                <p:spPr>
                  <a:xfrm rot="238255">
                    <a:off x="6636033" y="4078018"/>
                    <a:ext cx="1170753" cy="1052764"/>
                  </a:xfrm>
                  <a:prstGeom prst="rect">
                    <a:avLst/>
                  </a:prstGeom>
                </p:spPr>
              </p:pic>
              <p:pic>
                <p:nvPicPr>
                  <p:cNvPr id="63" name="Picture 283" descr=" FDC single.jpg"/>
                  <p:cNvPicPr>
                    <a:picLocks noChangeAspect="1"/>
                  </p:cNvPicPr>
                  <p:nvPr/>
                </p:nvPicPr>
                <p:blipFill>
                  <a:blip r:embed="rId5">
                    <a:clrChange>
                      <a:clrFrom>
                        <a:srgbClr val="FFFFFF"/>
                      </a:clrFrom>
                      <a:clrTo>
                        <a:srgbClr val="FFFFFF">
                          <a:alpha val="0"/>
                        </a:srgbClr>
                      </a:clrTo>
                    </a:clrChange>
                  </a:blip>
                  <a:srcRect l="68107" b="51235"/>
                  <a:stretch>
                    <a:fillRect/>
                  </a:stretch>
                </p:blipFill>
                <p:spPr>
                  <a:xfrm rot="6004224">
                    <a:off x="7128644" y="4401230"/>
                    <a:ext cx="1431328" cy="1290055"/>
                  </a:xfrm>
                  <a:prstGeom prst="rect">
                    <a:avLst/>
                  </a:prstGeom>
                </p:spPr>
              </p:pic>
              <p:sp>
                <p:nvSpPr>
                  <p:cNvPr id="64" name="47 CuadroTexto"/>
                  <p:cNvSpPr txBox="1"/>
                  <p:nvPr/>
                </p:nvSpPr>
                <p:spPr>
                  <a:xfrm>
                    <a:off x="7716108" y="4908641"/>
                    <a:ext cx="457175" cy="261610"/>
                  </a:xfrm>
                  <a:prstGeom prst="rect">
                    <a:avLst/>
                  </a:prstGeom>
                  <a:noFill/>
                </p:spPr>
                <p:txBody>
                  <a:bodyPr wrap="none" rtlCol="0">
                    <a:spAutoFit/>
                  </a:bodyPr>
                  <a:lstStyle/>
                  <a:p>
                    <a:pPr defTabSz="914400"/>
                    <a:r>
                      <a:rPr lang="en-US" sz="1100" smtClean="0">
                        <a:solidFill>
                          <a:prstClr val="black"/>
                        </a:solidFill>
                        <a:latin typeface="Comic Sans MS" pitchFamily="66" charset="0"/>
                        <a:cs typeface="Arial"/>
                      </a:rPr>
                      <a:t>FDC</a:t>
                    </a:r>
                    <a:endParaRPr lang="en-US" sz="1100">
                      <a:solidFill>
                        <a:prstClr val="black"/>
                      </a:solidFill>
                      <a:latin typeface="Comic Sans MS" pitchFamily="66" charset="0"/>
                      <a:cs typeface="Arial"/>
                    </a:endParaRPr>
                  </a:p>
                </p:txBody>
              </p:sp>
            </p:grpSp>
            <p:grpSp>
              <p:nvGrpSpPr>
                <p:cNvPr id="33" name="288 Grupo"/>
                <p:cNvGrpSpPr/>
                <p:nvPr/>
              </p:nvGrpSpPr>
              <p:grpSpPr>
                <a:xfrm>
                  <a:off x="6674483" y="4178413"/>
                  <a:ext cx="356115" cy="199963"/>
                  <a:chOff x="6674483" y="4178413"/>
                  <a:chExt cx="356115" cy="199963"/>
                </a:xfrm>
              </p:grpSpPr>
              <p:sp>
                <p:nvSpPr>
                  <p:cNvPr id="58"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59"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sp>
              <p:nvSpPr>
                <p:cNvPr id="34" name="Freeform 312"/>
                <p:cNvSpPr/>
                <p:nvPr/>
              </p:nvSpPr>
              <p:spPr>
                <a:xfrm rot="4957948" flipH="1">
                  <a:off x="7210577" y="5221283"/>
                  <a:ext cx="281265" cy="621734"/>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sp>
              <p:nvSpPr>
                <p:cNvPr id="35" name="Freeform 313"/>
                <p:cNvSpPr/>
                <p:nvPr/>
              </p:nvSpPr>
              <p:spPr>
                <a:xfrm rot="18391823" flipH="1">
                  <a:off x="7335525" y="4642067"/>
                  <a:ext cx="253238" cy="621734"/>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sp>
              <p:nvSpPr>
                <p:cNvPr id="36" name="Freeform 314"/>
                <p:cNvSpPr/>
                <p:nvPr/>
              </p:nvSpPr>
              <p:spPr>
                <a:xfrm rot="18391823" flipH="1">
                  <a:off x="6617151" y="4370182"/>
                  <a:ext cx="253238" cy="621734"/>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sp>
              <p:nvSpPr>
                <p:cNvPr id="37" name="Freeform 315"/>
                <p:cNvSpPr/>
                <p:nvPr/>
              </p:nvSpPr>
              <p:spPr>
                <a:xfrm rot="11247040" flipH="1">
                  <a:off x="5986091" y="4808656"/>
                  <a:ext cx="333472" cy="610575"/>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sp>
              <p:nvSpPr>
                <p:cNvPr id="38" name="Freeform 316"/>
                <p:cNvSpPr/>
                <p:nvPr/>
              </p:nvSpPr>
              <p:spPr>
                <a:xfrm rot="6231793" flipH="1">
                  <a:off x="6731556" y="4784634"/>
                  <a:ext cx="719266" cy="808793"/>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sp>
              <p:nvSpPr>
                <p:cNvPr id="39" name="Freeform 310"/>
                <p:cNvSpPr/>
                <p:nvPr/>
              </p:nvSpPr>
              <p:spPr>
                <a:xfrm rot="18391823" flipH="1">
                  <a:off x="7209627" y="4145648"/>
                  <a:ext cx="253238" cy="621734"/>
                </a:xfrm>
                <a:custGeom>
                  <a:avLst/>
                  <a:gdLst>
                    <a:gd name="connsiteX0" fmla="*/ 61872 w 374487"/>
                    <a:gd name="connsiteY0" fmla="*/ 488462 h 488462"/>
                    <a:gd name="connsiteX1" fmla="*/ 52103 w 374487"/>
                    <a:gd name="connsiteY1" fmla="*/ 175847 h 488462"/>
                    <a:gd name="connsiteX2" fmla="*/ 374487 w 374487"/>
                    <a:gd name="connsiteY2" fmla="*/ 0 h 488462"/>
                  </a:gdLst>
                  <a:ahLst/>
                  <a:cxnLst>
                    <a:cxn ang="0">
                      <a:pos x="connsiteX0" y="connsiteY0"/>
                    </a:cxn>
                    <a:cxn ang="0">
                      <a:pos x="connsiteX1" y="connsiteY1"/>
                    </a:cxn>
                    <a:cxn ang="0">
                      <a:pos x="connsiteX2" y="connsiteY2"/>
                    </a:cxn>
                  </a:cxnLst>
                  <a:rect l="l" t="t" r="r" b="b"/>
                  <a:pathLst>
                    <a:path w="374487" h="488462">
                      <a:moveTo>
                        <a:pt x="61872" y="488462"/>
                      </a:moveTo>
                      <a:cubicBezTo>
                        <a:pt x="30936" y="372859"/>
                        <a:pt x="0" y="257257"/>
                        <a:pt x="52103" y="175847"/>
                      </a:cubicBezTo>
                      <a:cubicBezTo>
                        <a:pt x="104206" y="94437"/>
                        <a:pt x="374487" y="0"/>
                        <a:pt x="374487" y="0"/>
                      </a:cubicBezTo>
                    </a:path>
                  </a:pathLst>
                </a:custGeom>
                <a:ln w="25400" cap="flat" cmpd="sng" algn="ctr">
                  <a:solidFill>
                    <a:schemeClr val="tx2">
                      <a:lumMod val="7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omic Sans MS" pitchFamily="66" charset="0"/>
                  </a:endParaRPr>
                </a:p>
              </p:txBody>
            </p:sp>
            <p:grpSp>
              <p:nvGrpSpPr>
                <p:cNvPr id="40" name="289 Grupo"/>
                <p:cNvGrpSpPr/>
                <p:nvPr/>
              </p:nvGrpSpPr>
              <p:grpSpPr>
                <a:xfrm rot="18893524">
                  <a:off x="6090480" y="4532334"/>
                  <a:ext cx="356115" cy="199963"/>
                  <a:chOff x="6674483" y="4178413"/>
                  <a:chExt cx="356115" cy="199963"/>
                </a:xfrm>
              </p:grpSpPr>
              <p:sp>
                <p:nvSpPr>
                  <p:cNvPr id="56"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57"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nvGrpSpPr>
                <p:cNvPr id="41" name="309 Grupo"/>
                <p:cNvGrpSpPr/>
                <p:nvPr/>
              </p:nvGrpSpPr>
              <p:grpSpPr>
                <a:xfrm rot="10291992" flipV="1">
                  <a:off x="6219113" y="5244639"/>
                  <a:ext cx="356115" cy="199963"/>
                  <a:chOff x="6674483" y="4178413"/>
                  <a:chExt cx="356115" cy="199963"/>
                </a:xfrm>
              </p:grpSpPr>
              <p:sp>
                <p:nvSpPr>
                  <p:cNvPr id="54"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55"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nvGrpSpPr>
                <p:cNvPr id="42" name="324 Grupo"/>
                <p:cNvGrpSpPr/>
                <p:nvPr/>
              </p:nvGrpSpPr>
              <p:grpSpPr>
                <a:xfrm rot="4151322">
                  <a:off x="7515142" y="4689631"/>
                  <a:ext cx="356115" cy="199963"/>
                  <a:chOff x="6674483" y="4178413"/>
                  <a:chExt cx="356115" cy="199963"/>
                </a:xfrm>
              </p:grpSpPr>
              <p:sp>
                <p:nvSpPr>
                  <p:cNvPr id="52"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53"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nvGrpSpPr>
                <p:cNvPr id="43" name="327 Grupo"/>
                <p:cNvGrpSpPr/>
                <p:nvPr/>
              </p:nvGrpSpPr>
              <p:grpSpPr>
                <a:xfrm rot="2943072">
                  <a:off x="7554788" y="5181353"/>
                  <a:ext cx="356115" cy="199963"/>
                  <a:chOff x="6674483" y="4178413"/>
                  <a:chExt cx="356115" cy="199963"/>
                </a:xfrm>
              </p:grpSpPr>
              <p:sp>
                <p:nvSpPr>
                  <p:cNvPr id="50"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51"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nvGrpSpPr>
                <p:cNvPr id="44" name="334 Grupo"/>
                <p:cNvGrpSpPr/>
                <p:nvPr/>
              </p:nvGrpSpPr>
              <p:grpSpPr>
                <a:xfrm rot="12251506" flipV="1">
                  <a:off x="6691718" y="5520823"/>
                  <a:ext cx="356115" cy="199963"/>
                  <a:chOff x="6674483" y="4178413"/>
                  <a:chExt cx="356115" cy="199963"/>
                </a:xfrm>
              </p:grpSpPr>
              <p:sp>
                <p:nvSpPr>
                  <p:cNvPr id="48"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49"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nvGrpSpPr>
                <p:cNvPr id="45" name="337 Grupo"/>
                <p:cNvGrpSpPr/>
                <p:nvPr/>
              </p:nvGrpSpPr>
              <p:grpSpPr>
                <a:xfrm rot="20914997">
                  <a:off x="6892533" y="4730487"/>
                  <a:ext cx="356115" cy="199963"/>
                  <a:chOff x="6674483" y="4178413"/>
                  <a:chExt cx="356115" cy="199963"/>
                </a:xfrm>
              </p:grpSpPr>
              <p:sp>
                <p:nvSpPr>
                  <p:cNvPr id="46" name="Freeform 109"/>
                  <p:cNvSpPr/>
                  <p:nvPr/>
                </p:nvSpPr>
                <p:spPr>
                  <a:xfrm rot="11120042" flipV="1">
                    <a:off x="6674483" y="4178413"/>
                    <a:ext cx="356115" cy="199963"/>
                  </a:xfrm>
                  <a:custGeom>
                    <a:avLst/>
                    <a:gdLst>
                      <a:gd name="connsiteX0" fmla="*/ 162195 w 911495"/>
                      <a:gd name="connsiteY0" fmla="*/ 381000 h 533400"/>
                      <a:gd name="connsiteX1" fmla="*/ 238395 w 911495"/>
                      <a:gd name="connsiteY1" fmla="*/ 342900 h 533400"/>
                      <a:gd name="connsiteX2" fmla="*/ 301895 w 911495"/>
                      <a:gd name="connsiteY2" fmla="*/ 279400 h 533400"/>
                      <a:gd name="connsiteX3" fmla="*/ 339995 w 911495"/>
                      <a:gd name="connsiteY3" fmla="*/ 203200 h 533400"/>
                      <a:gd name="connsiteX4" fmla="*/ 352695 w 911495"/>
                      <a:gd name="connsiteY4" fmla="*/ 165100 h 533400"/>
                      <a:gd name="connsiteX5" fmla="*/ 390795 w 911495"/>
                      <a:gd name="connsiteY5" fmla="*/ 152400 h 533400"/>
                      <a:gd name="connsiteX6" fmla="*/ 403495 w 911495"/>
                      <a:gd name="connsiteY6" fmla="*/ 114300 h 533400"/>
                      <a:gd name="connsiteX7" fmla="*/ 454295 w 911495"/>
                      <a:gd name="connsiteY7" fmla="*/ 88900 h 533400"/>
                      <a:gd name="connsiteX8" fmla="*/ 505095 w 911495"/>
                      <a:gd name="connsiteY8" fmla="*/ 50800 h 533400"/>
                      <a:gd name="connsiteX9" fmla="*/ 581295 w 911495"/>
                      <a:gd name="connsiteY9" fmla="*/ 0 h 533400"/>
                      <a:gd name="connsiteX10" fmla="*/ 708295 w 911495"/>
                      <a:gd name="connsiteY10" fmla="*/ 12700 h 533400"/>
                      <a:gd name="connsiteX11" fmla="*/ 759095 w 911495"/>
                      <a:gd name="connsiteY11" fmla="*/ 25400 h 533400"/>
                      <a:gd name="connsiteX12" fmla="*/ 797195 w 911495"/>
                      <a:gd name="connsiteY12" fmla="*/ 63500 h 533400"/>
                      <a:gd name="connsiteX13" fmla="*/ 835295 w 911495"/>
                      <a:gd name="connsiteY13" fmla="*/ 152400 h 533400"/>
                      <a:gd name="connsiteX14" fmla="*/ 873395 w 911495"/>
                      <a:gd name="connsiteY14" fmla="*/ 279400 h 533400"/>
                      <a:gd name="connsiteX15" fmla="*/ 886095 w 911495"/>
                      <a:gd name="connsiteY15" fmla="*/ 317500 h 533400"/>
                      <a:gd name="connsiteX16" fmla="*/ 911495 w 911495"/>
                      <a:gd name="connsiteY16" fmla="*/ 355600 h 533400"/>
                      <a:gd name="connsiteX17" fmla="*/ 898795 w 911495"/>
                      <a:gd name="connsiteY17" fmla="*/ 457200 h 533400"/>
                      <a:gd name="connsiteX18" fmla="*/ 835295 w 911495"/>
                      <a:gd name="connsiteY18" fmla="*/ 508000 h 533400"/>
                      <a:gd name="connsiteX19" fmla="*/ 797195 w 911495"/>
                      <a:gd name="connsiteY19" fmla="*/ 533400 h 533400"/>
                      <a:gd name="connsiteX20" fmla="*/ 301895 w 911495"/>
                      <a:gd name="connsiteY20" fmla="*/ 520700 h 533400"/>
                      <a:gd name="connsiteX21" fmla="*/ 251095 w 911495"/>
                      <a:gd name="connsiteY21" fmla="*/ 508000 h 533400"/>
                      <a:gd name="connsiteX22" fmla="*/ 162195 w 911495"/>
                      <a:gd name="connsiteY22" fmla="*/ 469900 h 533400"/>
                      <a:gd name="connsiteX23" fmla="*/ 136795 w 911495"/>
                      <a:gd name="connsiteY23" fmla="*/ 431800 h 533400"/>
                      <a:gd name="connsiteX24" fmla="*/ 187595 w 911495"/>
                      <a:gd name="connsiteY24" fmla="*/ 355600 h 533400"/>
                      <a:gd name="connsiteX25" fmla="*/ 200295 w 911495"/>
                      <a:gd name="connsiteY25" fmla="*/ 3429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1495" h="533400">
                        <a:moveTo>
                          <a:pt x="162195" y="381000"/>
                        </a:moveTo>
                        <a:cubicBezTo>
                          <a:pt x="193183" y="370671"/>
                          <a:pt x="213776" y="367519"/>
                          <a:pt x="238395" y="342900"/>
                        </a:cubicBezTo>
                        <a:cubicBezTo>
                          <a:pt x="323062" y="258233"/>
                          <a:pt x="200295" y="347133"/>
                          <a:pt x="301895" y="279400"/>
                        </a:cubicBezTo>
                        <a:cubicBezTo>
                          <a:pt x="333817" y="183635"/>
                          <a:pt x="290756" y="301677"/>
                          <a:pt x="339995" y="203200"/>
                        </a:cubicBezTo>
                        <a:cubicBezTo>
                          <a:pt x="345982" y="191226"/>
                          <a:pt x="343229" y="174566"/>
                          <a:pt x="352695" y="165100"/>
                        </a:cubicBezTo>
                        <a:cubicBezTo>
                          <a:pt x="362161" y="155634"/>
                          <a:pt x="378095" y="156633"/>
                          <a:pt x="390795" y="152400"/>
                        </a:cubicBezTo>
                        <a:cubicBezTo>
                          <a:pt x="395028" y="139700"/>
                          <a:pt x="394029" y="123766"/>
                          <a:pt x="403495" y="114300"/>
                        </a:cubicBezTo>
                        <a:cubicBezTo>
                          <a:pt x="416882" y="100913"/>
                          <a:pt x="438241" y="98934"/>
                          <a:pt x="454295" y="88900"/>
                        </a:cubicBezTo>
                        <a:cubicBezTo>
                          <a:pt x="472244" y="77682"/>
                          <a:pt x="487755" y="62938"/>
                          <a:pt x="505095" y="50800"/>
                        </a:cubicBezTo>
                        <a:cubicBezTo>
                          <a:pt x="530104" y="33294"/>
                          <a:pt x="581295" y="0"/>
                          <a:pt x="581295" y="0"/>
                        </a:cubicBezTo>
                        <a:cubicBezTo>
                          <a:pt x="623628" y="4233"/>
                          <a:pt x="666178" y="6683"/>
                          <a:pt x="708295" y="12700"/>
                        </a:cubicBezTo>
                        <a:cubicBezTo>
                          <a:pt x="725574" y="15168"/>
                          <a:pt x="743940" y="16740"/>
                          <a:pt x="759095" y="25400"/>
                        </a:cubicBezTo>
                        <a:cubicBezTo>
                          <a:pt x="774689" y="34311"/>
                          <a:pt x="786756" y="48885"/>
                          <a:pt x="797195" y="63500"/>
                        </a:cubicBezTo>
                        <a:cubicBezTo>
                          <a:pt x="813322" y="86078"/>
                          <a:pt x="827399" y="124762"/>
                          <a:pt x="835295" y="152400"/>
                        </a:cubicBezTo>
                        <a:cubicBezTo>
                          <a:pt x="873682" y="286755"/>
                          <a:pt x="813034" y="98316"/>
                          <a:pt x="873395" y="279400"/>
                        </a:cubicBezTo>
                        <a:cubicBezTo>
                          <a:pt x="877628" y="292100"/>
                          <a:pt x="878669" y="306361"/>
                          <a:pt x="886095" y="317500"/>
                        </a:cubicBezTo>
                        <a:lnTo>
                          <a:pt x="911495" y="355600"/>
                        </a:lnTo>
                        <a:cubicBezTo>
                          <a:pt x="907262" y="389467"/>
                          <a:pt x="907775" y="424272"/>
                          <a:pt x="898795" y="457200"/>
                        </a:cubicBezTo>
                        <a:cubicBezTo>
                          <a:pt x="885274" y="506778"/>
                          <a:pt x="870944" y="490175"/>
                          <a:pt x="835295" y="508000"/>
                        </a:cubicBezTo>
                        <a:cubicBezTo>
                          <a:pt x="821643" y="514826"/>
                          <a:pt x="809895" y="524933"/>
                          <a:pt x="797195" y="533400"/>
                        </a:cubicBezTo>
                        <a:cubicBezTo>
                          <a:pt x="632095" y="529167"/>
                          <a:pt x="466871" y="528373"/>
                          <a:pt x="301895" y="520700"/>
                        </a:cubicBezTo>
                        <a:cubicBezTo>
                          <a:pt x="284459" y="519889"/>
                          <a:pt x="267438" y="514129"/>
                          <a:pt x="251095" y="508000"/>
                        </a:cubicBezTo>
                        <a:cubicBezTo>
                          <a:pt x="0" y="413839"/>
                          <a:pt x="351419" y="532975"/>
                          <a:pt x="162195" y="469900"/>
                        </a:cubicBezTo>
                        <a:cubicBezTo>
                          <a:pt x="153728" y="457200"/>
                          <a:pt x="138954" y="446910"/>
                          <a:pt x="136795" y="431800"/>
                        </a:cubicBezTo>
                        <a:cubicBezTo>
                          <a:pt x="129270" y="379123"/>
                          <a:pt x="155896" y="379374"/>
                          <a:pt x="187595" y="355600"/>
                        </a:cubicBezTo>
                        <a:cubicBezTo>
                          <a:pt x="192384" y="352008"/>
                          <a:pt x="196062" y="347133"/>
                          <a:pt x="200295" y="342900"/>
                        </a:cubicBezTo>
                      </a:path>
                    </a:pathLst>
                  </a:custGeom>
                  <a:solidFill>
                    <a:schemeClr val="tx2">
                      <a:lumMod val="40000"/>
                      <a:lumOff val="6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47" name="Oval 110"/>
                  <p:cNvSpPr/>
                  <p:nvPr/>
                </p:nvSpPr>
                <p:spPr>
                  <a:xfrm rot="11120042" flipV="1">
                    <a:off x="6724429" y="4204676"/>
                    <a:ext cx="139376" cy="134914"/>
                  </a:xfrm>
                  <a:prstGeom prst="ellipse">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grpSp>
          <p:sp>
            <p:nvSpPr>
              <p:cNvPr id="30" name="3 CuadroTexto"/>
              <p:cNvSpPr txBox="1"/>
              <p:nvPr/>
            </p:nvSpPr>
            <p:spPr>
              <a:xfrm rot="908689">
                <a:off x="7698540" y="3982722"/>
                <a:ext cx="874416" cy="350172"/>
              </a:xfrm>
              <a:prstGeom prst="rect">
                <a:avLst/>
              </a:prstGeom>
              <a:noFill/>
            </p:spPr>
            <p:txBody>
              <a:bodyPr wrap="square" rtlCol="0">
                <a:spAutoFit/>
              </a:bodyPr>
              <a:lstStyle/>
              <a:p>
                <a:pPr algn="ctr" defTabSz="914400"/>
                <a:r>
                  <a:rPr lang="en-US" sz="1100" smtClean="0">
                    <a:solidFill>
                      <a:prstClr val="black"/>
                    </a:solidFill>
                    <a:latin typeface="Comic Sans MS" pitchFamily="66" charset="0"/>
                    <a:cs typeface="Arial"/>
                  </a:rPr>
                  <a:t>CXCL13</a:t>
                </a:r>
                <a:endParaRPr lang="en-US" sz="1100" dirty="0" smtClean="0">
                  <a:solidFill>
                    <a:prstClr val="black"/>
                  </a:solidFill>
                  <a:latin typeface="Comic Sans MS" pitchFamily="66" charset="0"/>
                  <a:cs typeface="Arial"/>
                </a:endParaRPr>
              </a:p>
            </p:txBody>
          </p:sp>
          <p:sp>
            <p:nvSpPr>
              <p:cNvPr id="31" name="3 CuadroTexto"/>
              <p:cNvSpPr txBox="1"/>
              <p:nvPr/>
            </p:nvSpPr>
            <p:spPr>
              <a:xfrm>
                <a:off x="5712185" y="3702473"/>
                <a:ext cx="918474" cy="370770"/>
              </a:xfrm>
              <a:prstGeom prst="rect">
                <a:avLst/>
              </a:prstGeom>
              <a:noFill/>
            </p:spPr>
            <p:txBody>
              <a:bodyPr wrap="square" rtlCol="0">
                <a:spAutoFit/>
              </a:bodyPr>
              <a:lstStyle/>
              <a:p>
                <a:pPr defTabSz="914400"/>
                <a:r>
                  <a:rPr lang="en-US" sz="1200" smtClean="0">
                    <a:solidFill>
                      <a:prstClr val="black"/>
                    </a:solidFill>
                    <a:latin typeface="Comic Sans MS" pitchFamily="66" charset="0"/>
                    <a:cs typeface="Arial"/>
                  </a:rPr>
                  <a:t>Follicle</a:t>
                </a:r>
                <a:endParaRPr lang="en-US" sz="1200">
                  <a:solidFill>
                    <a:prstClr val="black"/>
                  </a:solidFill>
                  <a:latin typeface="Comic Sans MS" pitchFamily="66" charset="0"/>
                  <a:cs typeface="Arial"/>
                </a:endParaRPr>
              </a:p>
            </p:txBody>
          </p:sp>
        </p:grpSp>
      </p:grpSp>
      <p:sp>
        <p:nvSpPr>
          <p:cNvPr id="66" name="Oval 65"/>
          <p:cNvSpPr/>
          <p:nvPr/>
        </p:nvSpPr>
        <p:spPr>
          <a:xfrm>
            <a:off x="3559022" y="1947671"/>
            <a:ext cx="1466441" cy="1395578"/>
          </a:xfrm>
          <a:prstGeom prst="ellipse">
            <a:avLst/>
          </a:prstGeom>
          <a:solidFill>
            <a:schemeClr val="tx2">
              <a:lumMod val="40000"/>
              <a:lumOff val="60000"/>
            </a:schemeClr>
          </a:solidFill>
          <a:ln>
            <a:solidFill>
              <a:schemeClr val="tx2">
                <a:lumMod val="75000"/>
              </a:schemeClr>
            </a:solid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67" name="Oval 66"/>
          <p:cNvSpPr/>
          <p:nvPr/>
        </p:nvSpPr>
        <p:spPr>
          <a:xfrm>
            <a:off x="3801597" y="2188090"/>
            <a:ext cx="1006116" cy="848829"/>
          </a:xfrm>
          <a:prstGeom prst="ellipse">
            <a:avLst/>
          </a:prstGeom>
          <a:solidFill>
            <a:schemeClr val="tx1">
              <a:lumMod val="85000"/>
              <a:lumOff val="15000"/>
              <a:alpha val="63000"/>
            </a:schemeClr>
          </a:solidFill>
          <a:ln>
            <a:solidFill>
              <a:schemeClr val="tx1">
                <a:lumMod val="50000"/>
                <a:lumOff val="50000"/>
                <a:alpha val="57000"/>
              </a:schemeClr>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nvGrpSpPr>
          <p:cNvPr id="68" name="Group 67"/>
          <p:cNvGrpSpPr/>
          <p:nvPr/>
        </p:nvGrpSpPr>
        <p:grpSpPr>
          <a:xfrm rot="21229678">
            <a:off x="4605708" y="1762509"/>
            <a:ext cx="344312" cy="293429"/>
            <a:chOff x="2481556" y="3627775"/>
            <a:chExt cx="344312" cy="293429"/>
          </a:xfrm>
        </p:grpSpPr>
        <p:sp>
          <p:nvSpPr>
            <p:cNvPr id="69" name="Stored Data 68"/>
            <p:cNvSpPr/>
            <p:nvPr/>
          </p:nvSpPr>
          <p:spPr bwMode="auto">
            <a:xfrm rot="19024272">
              <a:off x="2481556" y="3840488"/>
              <a:ext cx="189045" cy="80716"/>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70" name="Stored Data 69"/>
            <p:cNvSpPr/>
            <p:nvPr/>
          </p:nvSpPr>
          <p:spPr bwMode="auto">
            <a:xfrm rot="20956296">
              <a:off x="2639647" y="3808518"/>
              <a:ext cx="186221" cy="81939"/>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71" name="Stored Data 70"/>
            <p:cNvSpPr/>
            <p:nvPr/>
          </p:nvSpPr>
          <p:spPr bwMode="auto">
            <a:xfrm rot="17372690">
              <a:off x="2547101" y="3681938"/>
              <a:ext cx="189042" cy="80716"/>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grpSp>
      <p:sp>
        <p:nvSpPr>
          <p:cNvPr id="72" name="49 CuadroTexto"/>
          <p:cNvSpPr txBox="1"/>
          <p:nvPr/>
        </p:nvSpPr>
        <p:spPr>
          <a:xfrm>
            <a:off x="3822405" y="2289256"/>
            <a:ext cx="964499" cy="276999"/>
          </a:xfrm>
          <a:prstGeom prst="rect">
            <a:avLst/>
          </a:prstGeom>
          <a:noFill/>
        </p:spPr>
        <p:txBody>
          <a:bodyPr wrap="square" rtlCol="0">
            <a:spAutoFit/>
          </a:bodyPr>
          <a:lstStyle/>
          <a:p>
            <a:pPr algn="ctr" defTabSz="914400"/>
            <a:r>
              <a:rPr lang="en-US" sz="1200" smtClean="0">
                <a:solidFill>
                  <a:srgbClr val="FFFFFF"/>
                </a:solidFill>
                <a:latin typeface="Comic Sans MS" pitchFamily="66" charset="0"/>
                <a:cs typeface="Arial"/>
              </a:rPr>
              <a:t>B cell</a:t>
            </a:r>
            <a:endParaRPr lang="en-US" sz="1200">
              <a:solidFill>
                <a:srgbClr val="FFFFFF"/>
              </a:solidFill>
              <a:latin typeface="Comic Sans MS" pitchFamily="66" charset="0"/>
              <a:cs typeface="Arial"/>
            </a:endParaRPr>
          </a:p>
        </p:txBody>
      </p:sp>
      <p:grpSp>
        <p:nvGrpSpPr>
          <p:cNvPr id="73" name="Group 72"/>
          <p:cNvGrpSpPr/>
          <p:nvPr/>
        </p:nvGrpSpPr>
        <p:grpSpPr>
          <a:xfrm rot="15626508">
            <a:off x="3382853" y="2068007"/>
            <a:ext cx="344312" cy="293429"/>
            <a:chOff x="2481556" y="3627775"/>
            <a:chExt cx="344312" cy="293429"/>
          </a:xfrm>
        </p:grpSpPr>
        <p:sp>
          <p:nvSpPr>
            <p:cNvPr id="74" name="Stored Data 73"/>
            <p:cNvSpPr/>
            <p:nvPr/>
          </p:nvSpPr>
          <p:spPr bwMode="auto">
            <a:xfrm rot="19024272">
              <a:off x="2481556" y="3840488"/>
              <a:ext cx="189045" cy="80716"/>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75" name="Stored Data 74"/>
            <p:cNvSpPr/>
            <p:nvPr/>
          </p:nvSpPr>
          <p:spPr bwMode="auto">
            <a:xfrm rot="20956296">
              <a:off x="2639647" y="3808518"/>
              <a:ext cx="186221" cy="81939"/>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76" name="Stored Data 75"/>
            <p:cNvSpPr/>
            <p:nvPr/>
          </p:nvSpPr>
          <p:spPr bwMode="auto">
            <a:xfrm rot="17372690">
              <a:off x="2547101" y="3681938"/>
              <a:ext cx="189042" cy="80716"/>
            </a:xfrm>
            <a:prstGeom prst="flowChartOnlineStorage">
              <a:avLst/>
            </a:prstGeom>
            <a:solidFill>
              <a:srgbClr val="8EB4E3"/>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grpSp>
      <p:grpSp>
        <p:nvGrpSpPr>
          <p:cNvPr id="2" name="Group 1"/>
          <p:cNvGrpSpPr/>
          <p:nvPr/>
        </p:nvGrpSpPr>
        <p:grpSpPr>
          <a:xfrm>
            <a:off x="2891674" y="1476631"/>
            <a:ext cx="2504422" cy="2107037"/>
            <a:chOff x="2891674" y="1476631"/>
            <a:chExt cx="2504422" cy="2107037"/>
          </a:xfrm>
        </p:grpSpPr>
        <p:sp>
          <p:nvSpPr>
            <p:cNvPr id="78" name="3 CuadroTexto"/>
            <p:cNvSpPr txBox="1"/>
            <p:nvPr/>
          </p:nvSpPr>
          <p:spPr>
            <a:xfrm>
              <a:off x="2891674" y="3322058"/>
              <a:ext cx="2504422" cy="261610"/>
            </a:xfrm>
            <a:prstGeom prst="rect">
              <a:avLst/>
            </a:prstGeom>
            <a:noFill/>
          </p:spPr>
          <p:txBody>
            <a:bodyPr wrap="square" rtlCol="0">
              <a:spAutoFit/>
            </a:bodyPr>
            <a:lstStyle/>
            <a:p>
              <a:pPr algn="ctr" defTabSz="914400"/>
              <a:r>
                <a:rPr lang="en-US" sz="1100" dirty="0" smtClean="0">
                  <a:solidFill>
                    <a:prstClr val="black"/>
                  </a:solidFill>
                  <a:latin typeface="Arial"/>
                  <a:cs typeface="Arial"/>
                </a:rPr>
                <a:t>TLR: Toll-like receptors</a:t>
              </a:r>
              <a:endParaRPr lang="en-US" sz="1100" dirty="0">
                <a:solidFill>
                  <a:prstClr val="black"/>
                </a:solidFill>
                <a:latin typeface="Arial"/>
                <a:cs typeface="Arial"/>
              </a:endParaRPr>
            </a:p>
          </p:txBody>
        </p:sp>
        <p:grpSp>
          <p:nvGrpSpPr>
            <p:cNvPr id="79" name="279 Grupo"/>
            <p:cNvGrpSpPr/>
            <p:nvPr/>
          </p:nvGrpSpPr>
          <p:grpSpPr>
            <a:xfrm>
              <a:off x="3590251" y="1476631"/>
              <a:ext cx="913079" cy="682239"/>
              <a:chOff x="835108" y="3115146"/>
              <a:chExt cx="913079" cy="682239"/>
            </a:xfrm>
          </p:grpSpPr>
          <p:sp>
            <p:nvSpPr>
              <p:cNvPr id="92" name="Rectangle 91"/>
              <p:cNvSpPr/>
              <p:nvPr/>
            </p:nvSpPr>
            <p:spPr>
              <a:xfrm>
                <a:off x="835108" y="3115146"/>
                <a:ext cx="451159" cy="261610"/>
              </a:xfrm>
              <a:prstGeom prst="rect">
                <a:avLst/>
              </a:prstGeom>
            </p:spPr>
            <p:txBody>
              <a:bodyPr wrap="none">
                <a:spAutoFit/>
              </a:bodyPr>
              <a:lstStyle/>
              <a:p>
                <a:pPr defTabSz="914400"/>
                <a:r>
                  <a:rPr lang="en-US" sz="1100" dirty="0" smtClean="0">
                    <a:solidFill>
                      <a:prstClr val="black"/>
                    </a:solidFill>
                    <a:latin typeface="Arial"/>
                    <a:cs typeface="Arial"/>
                  </a:rPr>
                  <a:t>TLR</a:t>
                </a:r>
                <a:endParaRPr lang="en-US" sz="1100" dirty="0">
                  <a:solidFill>
                    <a:prstClr val="black"/>
                  </a:solidFill>
                  <a:latin typeface="Arial"/>
                  <a:cs typeface="Arial"/>
                </a:endParaRPr>
              </a:p>
            </p:txBody>
          </p:sp>
          <p:grpSp>
            <p:nvGrpSpPr>
              <p:cNvPr id="93" name="238 Grupo"/>
              <p:cNvGrpSpPr>
                <a:grpSpLocks noChangeAspect="1"/>
              </p:cNvGrpSpPr>
              <p:nvPr/>
            </p:nvGrpSpPr>
            <p:grpSpPr>
              <a:xfrm rot="1354285">
                <a:off x="1352185" y="3253732"/>
                <a:ext cx="396002" cy="543653"/>
                <a:chOff x="-81838" y="2465049"/>
                <a:chExt cx="834410" cy="1145533"/>
              </a:xfrm>
              <a:effectLst/>
            </p:grpSpPr>
            <p:sp>
              <p:nvSpPr>
                <p:cNvPr id="94" name="Arc 14"/>
                <p:cNvSpPr/>
                <p:nvPr/>
              </p:nvSpPr>
              <p:spPr>
                <a:xfrm rot="4554362" flipH="1">
                  <a:off x="-394652" y="2935224"/>
                  <a:ext cx="988172" cy="362543"/>
                </a:xfrm>
                <a:prstGeom prst="arc">
                  <a:avLst>
                    <a:gd name="adj1" fmla="val 16200000"/>
                    <a:gd name="adj2" fmla="val 1847549"/>
                  </a:avLst>
                </a:prstGeom>
                <a:noFill/>
                <a:ln w="38100" cap="flat" cmpd="sng" algn="ctr">
                  <a:solidFill>
                    <a:schemeClr val="accent4">
                      <a:shade val="95000"/>
                      <a:satMod val="105000"/>
                    </a:schemeClr>
                  </a:solidFill>
                  <a:prstDash val="solid"/>
                  <a:round/>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95" name="Rectangle 17"/>
                <p:cNvSpPr/>
                <p:nvPr/>
              </p:nvSpPr>
              <p:spPr bwMode="auto">
                <a:xfrm rot="20652440" flipH="1">
                  <a:off x="263048" y="3056511"/>
                  <a:ext cx="107999" cy="288001"/>
                </a:xfrm>
                <a:prstGeom prst="rect">
                  <a:avLst/>
                </a:prstGeom>
                <a:solidFill>
                  <a:schemeClr val="accent4">
                    <a:tint val="100000"/>
                    <a:shade val="100000"/>
                    <a:satMod val="130000"/>
                  </a:schemeClr>
                </a:solidFill>
                <a:ln w="76200">
                  <a:noFill/>
                </a:ln>
                <a:effectLst/>
              </p:spPr>
              <p:style>
                <a:lnRef idx="1">
                  <a:schemeClr val="accent4"/>
                </a:lnRef>
                <a:fillRef idx="3">
                  <a:schemeClr val="accent4"/>
                </a:fillRef>
                <a:effectRef idx="2">
                  <a:schemeClr val="accent4"/>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96" name="Arc 14"/>
                <p:cNvSpPr/>
                <p:nvPr/>
              </p:nvSpPr>
              <p:spPr>
                <a:xfrm rot="14964006">
                  <a:off x="77208" y="2777872"/>
                  <a:ext cx="988188" cy="362541"/>
                </a:xfrm>
                <a:prstGeom prst="arc">
                  <a:avLst>
                    <a:gd name="adj1" fmla="val 16200000"/>
                    <a:gd name="adj2" fmla="val 1847549"/>
                  </a:avLst>
                </a:prstGeom>
                <a:noFill/>
                <a:ln w="38100" cap="flat" cmpd="sng" algn="ctr">
                  <a:solidFill>
                    <a:schemeClr val="accent4">
                      <a:shade val="95000"/>
                      <a:satMod val="105000"/>
                    </a:schemeClr>
                  </a:solidFill>
                  <a:prstDash val="solid"/>
                  <a:round/>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97" name="Rectangle 17"/>
                <p:cNvSpPr/>
                <p:nvPr/>
              </p:nvSpPr>
              <p:spPr bwMode="auto">
                <a:xfrm rot="20465928">
                  <a:off x="386204" y="3008101"/>
                  <a:ext cx="108001" cy="288001"/>
                </a:xfrm>
                <a:prstGeom prst="rect">
                  <a:avLst/>
                </a:prstGeom>
                <a:solidFill>
                  <a:schemeClr val="accent4">
                    <a:tint val="100000"/>
                    <a:shade val="100000"/>
                    <a:satMod val="130000"/>
                  </a:schemeClr>
                </a:solidFill>
                <a:ln w="76200">
                  <a:noFill/>
                </a:ln>
                <a:effectLst/>
              </p:spPr>
              <p:style>
                <a:lnRef idx="1">
                  <a:schemeClr val="accent4"/>
                </a:lnRef>
                <a:fillRef idx="3">
                  <a:schemeClr val="accent4"/>
                </a:fillRef>
                <a:effectRef idx="2">
                  <a:schemeClr val="accent4"/>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grpSp>
        </p:grpSp>
        <p:grpSp>
          <p:nvGrpSpPr>
            <p:cNvPr id="80" name="238 Grupo"/>
            <p:cNvGrpSpPr>
              <a:grpSpLocks noChangeAspect="1"/>
            </p:cNvGrpSpPr>
            <p:nvPr/>
          </p:nvGrpSpPr>
          <p:grpSpPr>
            <a:xfrm rot="21367336">
              <a:off x="3729313" y="1710628"/>
              <a:ext cx="396003" cy="543653"/>
              <a:chOff x="77299" y="2125388"/>
              <a:chExt cx="834406" cy="1145524"/>
            </a:xfrm>
            <a:effectLst/>
          </p:grpSpPr>
          <p:sp>
            <p:nvSpPr>
              <p:cNvPr id="88" name="Arc 14"/>
              <p:cNvSpPr/>
              <p:nvPr/>
            </p:nvSpPr>
            <p:spPr>
              <a:xfrm rot="4554362" flipH="1">
                <a:off x="-235522" y="2595553"/>
                <a:ext cx="988180" cy="362538"/>
              </a:xfrm>
              <a:prstGeom prst="arc">
                <a:avLst>
                  <a:gd name="adj1" fmla="val 16200000"/>
                  <a:gd name="adj2" fmla="val 1847549"/>
                </a:avLst>
              </a:prstGeom>
              <a:noFill/>
              <a:ln w="38100" cap="flat" cmpd="sng" algn="ctr">
                <a:solidFill>
                  <a:schemeClr val="tx2">
                    <a:lumMod val="75000"/>
                  </a:schemeClr>
                </a:solidFill>
                <a:prstDash val="solid"/>
                <a:round/>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89" name="Rectangle 17"/>
              <p:cNvSpPr/>
              <p:nvPr/>
            </p:nvSpPr>
            <p:spPr bwMode="auto">
              <a:xfrm rot="20652440" flipH="1">
                <a:off x="422181" y="2716837"/>
                <a:ext cx="107998" cy="287999"/>
              </a:xfrm>
              <a:prstGeom prst="rect">
                <a:avLst/>
              </a:prstGeom>
              <a:solidFill>
                <a:schemeClr val="tx2">
                  <a:lumMod val="50000"/>
                </a:schemeClr>
              </a:solidFill>
              <a:ln w="38100">
                <a:noFill/>
              </a:ln>
              <a:effectLst/>
            </p:spPr>
            <p:style>
              <a:lnRef idx="1">
                <a:schemeClr val="accent4"/>
              </a:lnRef>
              <a:fillRef idx="3">
                <a:schemeClr val="accent4"/>
              </a:fillRef>
              <a:effectRef idx="2">
                <a:schemeClr val="accent4"/>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sp>
            <p:nvSpPr>
              <p:cNvPr id="90" name="Arc 14"/>
              <p:cNvSpPr/>
              <p:nvPr/>
            </p:nvSpPr>
            <p:spPr>
              <a:xfrm rot="14964006">
                <a:off x="236347" y="2438205"/>
                <a:ext cx="988176" cy="362541"/>
              </a:xfrm>
              <a:prstGeom prst="arc">
                <a:avLst>
                  <a:gd name="adj1" fmla="val 16200000"/>
                  <a:gd name="adj2" fmla="val 1847549"/>
                </a:avLst>
              </a:prstGeom>
              <a:noFill/>
              <a:ln w="38100" cap="flat" cmpd="sng" algn="ctr">
                <a:solidFill>
                  <a:schemeClr val="accent3">
                    <a:lumMod val="50000"/>
                  </a:schemeClr>
                </a:solidFill>
                <a:prstDash val="solid"/>
                <a:round/>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sp>
            <p:nvSpPr>
              <p:cNvPr id="91" name="Rectangle 17"/>
              <p:cNvSpPr/>
              <p:nvPr/>
            </p:nvSpPr>
            <p:spPr bwMode="auto">
              <a:xfrm rot="20465928">
                <a:off x="545329" y="2668429"/>
                <a:ext cx="108000" cy="287999"/>
              </a:xfrm>
              <a:prstGeom prst="rect">
                <a:avLst/>
              </a:prstGeom>
              <a:solidFill>
                <a:schemeClr val="accent3">
                  <a:lumMod val="50000"/>
                </a:schemeClr>
              </a:solidFill>
              <a:ln w="38100">
                <a:noFill/>
              </a:ln>
              <a:effectLst/>
            </p:spPr>
            <p:style>
              <a:lnRef idx="1">
                <a:schemeClr val="accent4"/>
              </a:lnRef>
              <a:fillRef idx="3">
                <a:schemeClr val="accent4"/>
              </a:fillRef>
              <a:effectRef idx="2">
                <a:schemeClr val="accent4"/>
              </a:effectRef>
              <a:fontRef idx="minor">
                <a:schemeClr val="lt1"/>
              </a:fontRef>
            </p:style>
            <p:txBody>
              <a:bodyPr anchor="ctr"/>
              <a:lstStyle/>
              <a:p>
                <a:pPr algn="ctr" defTabSz="914400">
                  <a:defRPr/>
                </a:pPr>
                <a:endParaRPr lang="en-US">
                  <a:solidFill>
                    <a:prstClr val="white"/>
                  </a:solidFill>
                  <a:latin typeface="Comic Sans MS" pitchFamily="66" charset="0"/>
                  <a:cs typeface="Arial"/>
                </a:endParaRPr>
              </a:p>
            </p:txBody>
          </p:sp>
        </p:grpSp>
      </p:grpSp>
      <p:sp>
        <p:nvSpPr>
          <p:cNvPr id="98" name="Rectangle 97"/>
          <p:cNvSpPr/>
          <p:nvPr/>
        </p:nvSpPr>
        <p:spPr>
          <a:xfrm>
            <a:off x="4764919" y="1996167"/>
            <a:ext cx="484428" cy="261610"/>
          </a:xfrm>
          <a:prstGeom prst="rect">
            <a:avLst/>
          </a:prstGeom>
        </p:spPr>
        <p:txBody>
          <a:bodyPr wrap="none">
            <a:spAutoFit/>
          </a:bodyPr>
          <a:lstStyle/>
          <a:p>
            <a:pPr defTabSz="914400"/>
            <a:r>
              <a:rPr lang="en-US" sz="1100" dirty="0" smtClean="0">
                <a:solidFill>
                  <a:prstClr val="black"/>
                </a:solidFill>
                <a:latin typeface="Arial"/>
                <a:cs typeface="Arial"/>
              </a:rPr>
              <a:t>BCR</a:t>
            </a:r>
            <a:endParaRPr lang="en-US" sz="1100" dirty="0">
              <a:solidFill>
                <a:prstClr val="black"/>
              </a:solidFill>
              <a:latin typeface="Arial"/>
              <a:cs typeface="Arial"/>
            </a:endParaRPr>
          </a:p>
        </p:txBody>
      </p:sp>
      <p:grpSp>
        <p:nvGrpSpPr>
          <p:cNvPr id="103" name="Group 102"/>
          <p:cNvGrpSpPr/>
          <p:nvPr/>
        </p:nvGrpSpPr>
        <p:grpSpPr>
          <a:xfrm>
            <a:off x="323528" y="3933056"/>
            <a:ext cx="4949114" cy="2188619"/>
            <a:chOff x="1298083" y="4528186"/>
            <a:chExt cx="4949114" cy="2188619"/>
          </a:xfrm>
        </p:grpSpPr>
        <p:grpSp>
          <p:nvGrpSpPr>
            <p:cNvPr id="104" name="Group 103"/>
            <p:cNvGrpSpPr>
              <a:grpSpLocks/>
            </p:cNvGrpSpPr>
            <p:nvPr/>
          </p:nvGrpSpPr>
          <p:grpSpPr>
            <a:xfrm>
              <a:off x="1357349" y="4528186"/>
              <a:ext cx="1989689" cy="2129154"/>
              <a:chOff x="3368725" y="937845"/>
              <a:chExt cx="2090615" cy="2237154"/>
            </a:xfrm>
          </p:grpSpPr>
          <p:pic>
            <p:nvPicPr>
              <p:cNvPr id="119" name="Picture 118" descr="T-Figura 15 new.jpg"/>
              <p:cNvPicPr>
                <a:picLocks noChangeAspect="1"/>
              </p:cNvPicPr>
              <p:nvPr/>
            </p:nvPicPr>
            <p:blipFill>
              <a:blip r:embed="rId6">
                <a:clrChange>
                  <a:clrFrom>
                    <a:srgbClr val="FFFFFF"/>
                  </a:clrFrom>
                  <a:clrTo>
                    <a:srgbClr val="FFFFFF">
                      <a:alpha val="0"/>
                    </a:srgbClr>
                  </a:clrTo>
                </a:clrChange>
              </a:blip>
              <a:srcRect l="41258" t="7280" r="27426" b="52790"/>
              <a:stretch>
                <a:fillRect/>
              </a:stretch>
            </p:blipFill>
            <p:spPr>
              <a:xfrm>
                <a:off x="3368725" y="937845"/>
                <a:ext cx="2090615" cy="2237154"/>
              </a:xfrm>
              <a:prstGeom prst="rect">
                <a:avLst/>
              </a:prstGeom>
            </p:spPr>
          </p:pic>
          <p:sp>
            <p:nvSpPr>
              <p:cNvPr id="120" name="Rectangle 119"/>
              <p:cNvSpPr/>
              <p:nvPr/>
            </p:nvSpPr>
            <p:spPr>
              <a:xfrm>
                <a:off x="3829538" y="937845"/>
                <a:ext cx="762000" cy="3712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endParaRPr>
              </a:p>
            </p:txBody>
          </p:sp>
        </p:grpSp>
        <p:pic>
          <p:nvPicPr>
            <p:cNvPr id="106" name="Picture 105" descr="T-Figura 15 new.jpg"/>
            <p:cNvPicPr>
              <a:picLocks noChangeAspect="1"/>
            </p:cNvPicPr>
            <p:nvPr/>
          </p:nvPicPr>
          <p:blipFill>
            <a:blip r:embed="rId6">
              <a:clrChange>
                <a:clrFrom>
                  <a:srgbClr val="FFFFFF"/>
                </a:clrFrom>
                <a:clrTo>
                  <a:srgbClr val="FFFFFF">
                    <a:alpha val="0"/>
                  </a:srgbClr>
                </a:clrTo>
              </a:clrChange>
            </a:blip>
            <a:srcRect l="5552" t="55929" r="67815" b="4664"/>
            <a:stretch>
              <a:fillRect/>
            </a:stretch>
          </p:blipFill>
          <p:spPr>
            <a:xfrm>
              <a:off x="4507728" y="4556805"/>
              <a:ext cx="1739469" cy="2160000"/>
            </a:xfrm>
            <a:prstGeom prst="rect">
              <a:avLst/>
            </a:prstGeom>
          </p:spPr>
        </p:pic>
        <p:sp>
          <p:nvSpPr>
            <p:cNvPr id="107" name="CuadroTexto 23"/>
            <p:cNvSpPr txBox="1"/>
            <p:nvPr/>
          </p:nvSpPr>
          <p:spPr>
            <a:xfrm rot="16200000">
              <a:off x="591460" y="5295555"/>
              <a:ext cx="1659467" cy="246221"/>
            </a:xfrm>
            <a:prstGeom prst="rect">
              <a:avLst/>
            </a:prstGeom>
            <a:solidFill>
              <a:schemeClr val="bg1"/>
            </a:solidFill>
          </p:spPr>
          <p:txBody>
            <a:bodyPr wrap="square" rtlCol="0">
              <a:spAutoFit/>
            </a:bodyPr>
            <a:lstStyle/>
            <a:p>
              <a:pPr algn="ctr" defTabSz="914400"/>
              <a:r>
                <a:rPr lang="es-ES" sz="1000" dirty="0" err="1" smtClean="0">
                  <a:solidFill>
                    <a:prstClr val="black"/>
                  </a:solidFill>
                  <a:latin typeface="Arial"/>
                  <a:cs typeface="Arial"/>
                </a:rPr>
                <a:t>Polarization</a:t>
              </a:r>
              <a:r>
                <a:rPr lang="es-ES" sz="1000" dirty="0" smtClean="0">
                  <a:solidFill>
                    <a:prstClr val="black"/>
                  </a:solidFill>
                  <a:latin typeface="Arial"/>
                  <a:cs typeface="Arial"/>
                </a:rPr>
                <a:t> (%)</a:t>
              </a:r>
              <a:endParaRPr lang="es-ES" sz="1000" dirty="0">
                <a:solidFill>
                  <a:prstClr val="black"/>
                </a:solidFill>
                <a:latin typeface="Arial"/>
                <a:cs typeface="Arial"/>
              </a:endParaRPr>
            </a:p>
          </p:txBody>
        </p:sp>
        <p:sp>
          <p:nvSpPr>
            <p:cNvPr id="109" name="CuadroTexto 27"/>
            <p:cNvSpPr txBox="1"/>
            <p:nvPr/>
          </p:nvSpPr>
          <p:spPr>
            <a:xfrm rot="16200000">
              <a:off x="3772465" y="5263428"/>
              <a:ext cx="1659467" cy="246221"/>
            </a:xfrm>
            <a:prstGeom prst="rect">
              <a:avLst/>
            </a:prstGeom>
            <a:solidFill>
              <a:schemeClr val="bg1"/>
            </a:solidFill>
          </p:spPr>
          <p:txBody>
            <a:bodyPr wrap="square" rtlCol="0">
              <a:spAutoFit/>
            </a:bodyPr>
            <a:lstStyle/>
            <a:p>
              <a:pPr algn="ctr" defTabSz="914400"/>
              <a:r>
                <a:rPr lang="es-ES" sz="1000" dirty="0" err="1" smtClean="0">
                  <a:solidFill>
                    <a:prstClr val="black"/>
                  </a:solidFill>
                  <a:latin typeface="Arial"/>
                  <a:cs typeface="Arial"/>
                </a:rPr>
                <a:t>Straightness</a:t>
              </a:r>
              <a:r>
                <a:rPr lang="es-ES" sz="1000" dirty="0" smtClean="0">
                  <a:solidFill>
                    <a:prstClr val="black"/>
                  </a:solidFill>
                  <a:latin typeface="Arial"/>
                  <a:cs typeface="Arial"/>
                </a:rPr>
                <a:t> </a:t>
              </a:r>
              <a:r>
                <a:rPr lang="es-ES" sz="1000" dirty="0" err="1" smtClean="0">
                  <a:solidFill>
                    <a:prstClr val="black"/>
                  </a:solidFill>
                  <a:latin typeface="Arial"/>
                  <a:cs typeface="Arial"/>
                </a:rPr>
                <a:t>index</a:t>
              </a:r>
              <a:endParaRPr lang="es-ES" sz="1000" dirty="0">
                <a:solidFill>
                  <a:prstClr val="black"/>
                </a:solidFill>
                <a:latin typeface="Arial"/>
                <a:cs typeface="Arial"/>
              </a:endParaRPr>
            </a:p>
          </p:txBody>
        </p:sp>
        <p:grpSp>
          <p:nvGrpSpPr>
            <p:cNvPr id="110" name="496 Grupo"/>
            <p:cNvGrpSpPr/>
            <p:nvPr/>
          </p:nvGrpSpPr>
          <p:grpSpPr>
            <a:xfrm>
              <a:off x="3326718" y="4624557"/>
              <a:ext cx="1008000" cy="1317111"/>
              <a:chOff x="4086252" y="5657699"/>
              <a:chExt cx="1008000" cy="1317111"/>
            </a:xfrm>
          </p:grpSpPr>
          <p:pic>
            <p:nvPicPr>
              <p:cNvPr id="113" name="Picture 499" descr="T-Figura 21 new.jpg"/>
              <p:cNvPicPr>
                <a:picLocks noChangeAspect="1"/>
              </p:cNvPicPr>
              <p:nvPr/>
            </p:nvPicPr>
            <p:blipFill>
              <a:blip r:embed="rId7">
                <a:clrChange>
                  <a:clrFrom>
                    <a:srgbClr val="FFFFFF"/>
                  </a:clrFrom>
                  <a:clrTo>
                    <a:srgbClr val="FFFFFF">
                      <a:alpha val="0"/>
                    </a:srgbClr>
                  </a:clrTo>
                </a:clrChange>
              </a:blip>
              <a:srcRect l="82075" t="8764" r="6405" b="84908"/>
              <a:stretch>
                <a:fillRect/>
              </a:stretch>
            </p:blipFill>
            <p:spPr>
              <a:xfrm>
                <a:off x="4086252" y="6357002"/>
                <a:ext cx="1008000" cy="414408"/>
              </a:xfrm>
              <a:prstGeom prst="rect">
                <a:avLst/>
              </a:prstGeom>
            </p:spPr>
          </p:pic>
          <p:pic>
            <p:nvPicPr>
              <p:cNvPr id="114" name="Picture 494" descr="T-Figura 23 color.jpg"/>
              <p:cNvPicPr>
                <a:picLocks noChangeAspect="1"/>
              </p:cNvPicPr>
              <p:nvPr/>
            </p:nvPicPr>
            <p:blipFill>
              <a:blip r:embed="rId8">
                <a:clrChange>
                  <a:clrFrom>
                    <a:srgbClr val="FFFFFF"/>
                  </a:clrFrom>
                  <a:clrTo>
                    <a:srgbClr val="FFFFFF">
                      <a:alpha val="0"/>
                    </a:srgbClr>
                  </a:clrTo>
                </a:clrChange>
              </a:blip>
              <a:srcRect l="87237" t="10709" r="1955" b="82378"/>
              <a:stretch>
                <a:fillRect/>
              </a:stretch>
            </p:blipFill>
            <p:spPr>
              <a:xfrm>
                <a:off x="4139440" y="5657699"/>
                <a:ext cx="900000" cy="465785"/>
              </a:xfrm>
              <a:prstGeom prst="rect">
                <a:avLst/>
              </a:prstGeom>
            </p:spPr>
          </p:pic>
          <p:sp>
            <p:nvSpPr>
              <p:cNvPr id="115" name="499 Rectángulo"/>
              <p:cNvSpPr/>
              <p:nvPr/>
            </p:nvSpPr>
            <p:spPr>
              <a:xfrm>
                <a:off x="4139440" y="5693324"/>
                <a:ext cx="900000" cy="50400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GB">
                  <a:solidFill>
                    <a:prstClr val="white"/>
                  </a:solidFill>
                </a:endParaRPr>
              </a:p>
            </p:txBody>
          </p:sp>
          <p:sp>
            <p:nvSpPr>
              <p:cNvPr id="116" name="TextBox 162"/>
              <p:cNvSpPr txBox="1"/>
              <p:nvPr/>
            </p:nvSpPr>
            <p:spPr>
              <a:xfrm>
                <a:off x="4305754" y="6039363"/>
                <a:ext cx="564667" cy="261610"/>
              </a:xfrm>
              <a:prstGeom prst="rect">
                <a:avLst/>
              </a:prstGeom>
              <a:solidFill>
                <a:schemeClr val="bg1"/>
              </a:solidFill>
            </p:spPr>
            <p:txBody>
              <a:bodyPr wrap="none" rtlCol="0">
                <a:spAutoFit/>
              </a:bodyPr>
              <a:lstStyle/>
              <a:p>
                <a:pPr algn="ctr" defTabSz="914400"/>
                <a:r>
                  <a:rPr lang="en-US" sz="1100" dirty="0" smtClean="0">
                    <a:solidFill>
                      <a:prstClr val="black"/>
                    </a:solidFill>
                    <a:latin typeface="Arial"/>
                    <a:cs typeface="Arial"/>
                  </a:rPr>
                  <a:t>- LPS</a:t>
                </a:r>
                <a:endParaRPr lang="en-US" sz="1100" i="1" dirty="0">
                  <a:solidFill>
                    <a:prstClr val="black"/>
                  </a:solidFill>
                  <a:latin typeface="Arial"/>
                  <a:cs typeface="Arial"/>
                </a:endParaRPr>
              </a:p>
            </p:txBody>
          </p:sp>
          <p:sp>
            <p:nvSpPr>
              <p:cNvPr id="117" name="501 Rectángulo"/>
              <p:cNvSpPr/>
              <p:nvPr/>
            </p:nvSpPr>
            <p:spPr>
              <a:xfrm>
                <a:off x="4139440" y="6357002"/>
                <a:ext cx="900000" cy="504000"/>
              </a:xfrm>
              <a:prstGeom prst="rect">
                <a:avLst/>
              </a:prstGeom>
              <a:no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GB">
                  <a:solidFill>
                    <a:prstClr val="white"/>
                  </a:solidFill>
                </a:endParaRPr>
              </a:p>
            </p:txBody>
          </p:sp>
          <p:sp>
            <p:nvSpPr>
              <p:cNvPr id="118" name="TextBox 162"/>
              <p:cNvSpPr txBox="1"/>
              <p:nvPr/>
            </p:nvSpPr>
            <p:spPr>
              <a:xfrm>
                <a:off x="4291809" y="6713200"/>
                <a:ext cx="600070" cy="261610"/>
              </a:xfrm>
              <a:prstGeom prst="rect">
                <a:avLst/>
              </a:prstGeom>
              <a:solidFill>
                <a:schemeClr val="bg1"/>
              </a:solidFill>
            </p:spPr>
            <p:txBody>
              <a:bodyPr wrap="none" rtlCol="0">
                <a:spAutoFit/>
              </a:bodyPr>
              <a:lstStyle/>
              <a:p>
                <a:pPr algn="ctr" defTabSz="914400"/>
                <a:r>
                  <a:rPr lang="en-US" sz="1100" dirty="0" smtClean="0">
                    <a:solidFill>
                      <a:prstClr val="black"/>
                    </a:solidFill>
                    <a:latin typeface="Arial"/>
                    <a:cs typeface="Arial"/>
                  </a:rPr>
                  <a:t>+ LPS</a:t>
                </a:r>
                <a:endParaRPr lang="en-US" sz="1100" i="1" dirty="0">
                  <a:solidFill>
                    <a:prstClr val="black"/>
                  </a:solidFill>
                  <a:latin typeface="Arial"/>
                  <a:cs typeface="Arial"/>
                </a:endParaRPr>
              </a:p>
            </p:txBody>
          </p:sp>
        </p:grpSp>
        <p:sp>
          <p:nvSpPr>
            <p:cNvPr id="111" name="CuadroTexto 32"/>
            <p:cNvSpPr txBox="1"/>
            <p:nvPr/>
          </p:nvSpPr>
          <p:spPr>
            <a:xfrm>
              <a:off x="3548557" y="4682865"/>
              <a:ext cx="723538" cy="343940"/>
            </a:xfrm>
            <a:prstGeom prst="rect">
              <a:avLst/>
            </a:prstGeom>
            <a:solidFill>
              <a:schemeClr val="bg1"/>
            </a:solidFill>
          </p:spPr>
          <p:txBody>
            <a:bodyPr wrap="none" rtlCol="0">
              <a:spAutoFit/>
            </a:bodyPr>
            <a:lstStyle/>
            <a:p>
              <a:pPr defTabSz="914400">
                <a:lnSpc>
                  <a:spcPct val="90000"/>
                </a:lnSpc>
              </a:pPr>
              <a:r>
                <a:rPr lang="es-ES" sz="900" dirty="0" smtClean="0">
                  <a:solidFill>
                    <a:prstClr val="black"/>
                  </a:solidFill>
                  <a:latin typeface="Arial"/>
                  <a:cs typeface="Arial"/>
                </a:rPr>
                <a:t>non-motile</a:t>
              </a:r>
            </a:p>
            <a:p>
              <a:pPr defTabSz="914400">
                <a:lnSpc>
                  <a:spcPct val="90000"/>
                </a:lnSpc>
              </a:pPr>
              <a:r>
                <a:rPr lang="es-ES" sz="900" dirty="0" smtClean="0">
                  <a:solidFill>
                    <a:prstClr val="black"/>
                  </a:solidFill>
                  <a:latin typeface="Arial"/>
                  <a:cs typeface="Arial"/>
                </a:rPr>
                <a:t>motile</a:t>
              </a:r>
              <a:endParaRPr lang="es-ES" sz="900" dirty="0">
                <a:solidFill>
                  <a:prstClr val="black"/>
                </a:solidFill>
                <a:latin typeface="Arial"/>
                <a:cs typeface="Arial"/>
              </a:endParaRPr>
            </a:p>
          </p:txBody>
        </p:sp>
        <p:sp>
          <p:nvSpPr>
            <p:cNvPr id="112" name="CuadroTexto 32"/>
            <p:cNvSpPr txBox="1"/>
            <p:nvPr/>
          </p:nvSpPr>
          <p:spPr>
            <a:xfrm>
              <a:off x="3556368" y="5366598"/>
              <a:ext cx="778350" cy="343940"/>
            </a:xfrm>
            <a:prstGeom prst="rect">
              <a:avLst/>
            </a:prstGeom>
            <a:solidFill>
              <a:schemeClr val="bg1"/>
            </a:solidFill>
          </p:spPr>
          <p:txBody>
            <a:bodyPr wrap="square" rtlCol="0">
              <a:spAutoFit/>
            </a:bodyPr>
            <a:lstStyle/>
            <a:p>
              <a:pPr defTabSz="914400">
                <a:lnSpc>
                  <a:spcPct val="90000"/>
                </a:lnSpc>
              </a:pPr>
              <a:r>
                <a:rPr lang="es-ES" sz="900" dirty="0" smtClean="0">
                  <a:solidFill>
                    <a:prstClr val="black"/>
                  </a:solidFill>
                  <a:latin typeface="Arial"/>
                  <a:cs typeface="Arial"/>
                </a:rPr>
                <a:t>non-motile</a:t>
              </a:r>
            </a:p>
            <a:p>
              <a:pPr defTabSz="914400">
                <a:lnSpc>
                  <a:spcPct val="90000"/>
                </a:lnSpc>
              </a:pPr>
              <a:r>
                <a:rPr lang="es-ES" sz="900" dirty="0" smtClean="0">
                  <a:solidFill>
                    <a:prstClr val="black"/>
                  </a:solidFill>
                  <a:latin typeface="Arial"/>
                  <a:cs typeface="Arial"/>
                </a:rPr>
                <a:t>motile</a:t>
              </a:r>
              <a:endParaRPr lang="es-ES" sz="900" dirty="0">
                <a:solidFill>
                  <a:prstClr val="black"/>
                </a:solidFill>
                <a:latin typeface="Arial"/>
                <a:cs typeface="Arial"/>
              </a:endParaRPr>
            </a:p>
          </p:txBody>
        </p:sp>
      </p:grpSp>
      <p:grpSp>
        <p:nvGrpSpPr>
          <p:cNvPr id="127" name="Group 126"/>
          <p:cNvGrpSpPr/>
          <p:nvPr/>
        </p:nvGrpSpPr>
        <p:grpSpPr>
          <a:xfrm>
            <a:off x="6541392" y="5412673"/>
            <a:ext cx="2348656" cy="1112671"/>
            <a:chOff x="1287549" y="5485621"/>
            <a:chExt cx="2348656" cy="1112671"/>
          </a:xfrm>
        </p:grpSpPr>
        <p:sp>
          <p:nvSpPr>
            <p:cNvPr id="128" name="TextBox 127"/>
            <p:cNvSpPr txBox="1"/>
            <p:nvPr/>
          </p:nvSpPr>
          <p:spPr>
            <a:xfrm>
              <a:off x="1789199" y="5579008"/>
              <a:ext cx="1539341" cy="253916"/>
            </a:xfrm>
            <a:prstGeom prst="rect">
              <a:avLst/>
            </a:prstGeom>
            <a:noFill/>
            <a:ln>
              <a:noFill/>
            </a:ln>
          </p:spPr>
          <p:txBody>
            <a:bodyPr wrap="none" rtlCol="0">
              <a:spAutoFit/>
            </a:bodyPr>
            <a:lstStyle/>
            <a:p>
              <a:pPr defTabSz="914400"/>
              <a:r>
                <a:rPr lang="en-US" sz="1050" dirty="0" smtClean="0">
                  <a:solidFill>
                    <a:prstClr val="black"/>
                  </a:solidFill>
                  <a:latin typeface="Arial"/>
                  <a:cs typeface="Arial"/>
                </a:rPr>
                <a:t>Protrusion/Polarization</a:t>
              </a:r>
              <a:endParaRPr lang="en-US" sz="1050" dirty="0">
                <a:solidFill>
                  <a:prstClr val="black"/>
                </a:solidFill>
                <a:latin typeface="Arial"/>
                <a:cs typeface="Arial"/>
              </a:endParaRPr>
            </a:p>
          </p:txBody>
        </p:sp>
        <p:sp>
          <p:nvSpPr>
            <p:cNvPr id="129" name="TextBox 128"/>
            <p:cNvSpPr txBox="1"/>
            <p:nvPr/>
          </p:nvSpPr>
          <p:spPr>
            <a:xfrm>
              <a:off x="1789199" y="5901747"/>
              <a:ext cx="738463" cy="253916"/>
            </a:xfrm>
            <a:prstGeom prst="rect">
              <a:avLst/>
            </a:prstGeom>
            <a:noFill/>
            <a:ln>
              <a:solidFill>
                <a:srgbClr val="FFFFFF"/>
              </a:solidFill>
            </a:ln>
          </p:spPr>
          <p:txBody>
            <a:bodyPr wrap="none" rtlCol="0">
              <a:spAutoFit/>
            </a:bodyPr>
            <a:lstStyle/>
            <a:p>
              <a:pPr defTabSz="914400"/>
              <a:r>
                <a:rPr lang="en-US" sz="1050" smtClean="0">
                  <a:solidFill>
                    <a:prstClr val="black"/>
                  </a:solidFill>
                  <a:latin typeface="Arial"/>
                  <a:cs typeface="Arial"/>
                </a:rPr>
                <a:t>Migration</a:t>
              </a:r>
              <a:endParaRPr lang="en-US" sz="1050">
                <a:solidFill>
                  <a:prstClr val="black"/>
                </a:solidFill>
                <a:latin typeface="Arial"/>
                <a:cs typeface="Arial"/>
              </a:endParaRPr>
            </a:p>
          </p:txBody>
        </p:sp>
        <p:sp>
          <p:nvSpPr>
            <p:cNvPr id="130" name="TextBox 129"/>
            <p:cNvSpPr txBox="1"/>
            <p:nvPr/>
          </p:nvSpPr>
          <p:spPr>
            <a:xfrm>
              <a:off x="1789199" y="6199767"/>
              <a:ext cx="955432" cy="253916"/>
            </a:xfrm>
            <a:prstGeom prst="rect">
              <a:avLst/>
            </a:prstGeom>
            <a:noFill/>
            <a:ln>
              <a:solidFill>
                <a:srgbClr val="FFFFFF"/>
              </a:solidFill>
            </a:ln>
          </p:spPr>
          <p:txBody>
            <a:bodyPr wrap="none" rtlCol="0">
              <a:spAutoFit/>
            </a:bodyPr>
            <a:lstStyle/>
            <a:p>
              <a:pPr defTabSz="914400"/>
              <a:r>
                <a:rPr lang="en-US" sz="1050" smtClean="0">
                  <a:solidFill>
                    <a:prstClr val="black"/>
                  </a:solidFill>
                  <a:latin typeface="Arial"/>
                  <a:cs typeface="Arial"/>
                </a:rPr>
                <a:t>Directionality</a:t>
              </a:r>
              <a:endParaRPr lang="en-US" sz="1050">
                <a:solidFill>
                  <a:prstClr val="black"/>
                </a:solidFill>
                <a:latin typeface="Arial"/>
                <a:cs typeface="Arial"/>
              </a:endParaRPr>
            </a:p>
          </p:txBody>
        </p:sp>
        <p:sp>
          <p:nvSpPr>
            <p:cNvPr id="131" name="Right Arrow 130"/>
            <p:cNvSpPr/>
            <p:nvPr/>
          </p:nvSpPr>
          <p:spPr>
            <a:xfrm rot="16200000">
              <a:off x="1599926" y="5561854"/>
              <a:ext cx="189273" cy="258528"/>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32" name="Right Arrow 131"/>
            <p:cNvSpPr/>
            <p:nvPr/>
          </p:nvSpPr>
          <p:spPr>
            <a:xfrm rot="16200000">
              <a:off x="1599926" y="5872416"/>
              <a:ext cx="189273" cy="258528"/>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33" name="Right Arrow 124"/>
            <p:cNvSpPr/>
            <p:nvPr/>
          </p:nvSpPr>
          <p:spPr>
            <a:xfrm rot="16200000">
              <a:off x="1623208" y="6201351"/>
              <a:ext cx="189273" cy="258528"/>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34" name="Rectangle 133"/>
            <p:cNvSpPr/>
            <p:nvPr/>
          </p:nvSpPr>
          <p:spPr>
            <a:xfrm>
              <a:off x="1287549" y="5485621"/>
              <a:ext cx="2348656" cy="1112671"/>
            </a:xfrm>
            <a:prstGeom prst="rec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235" name="Group 234"/>
          <p:cNvGrpSpPr/>
          <p:nvPr/>
        </p:nvGrpSpPr>
        <p:grpSpPr>
          <a:xfrm>
            <a:off x="5868144" y="834542"/>
            <a:ext cx="3004380" cy="1717332"/>
            <a:chOff x="5868144" y="834542"/>
            <a:chExt cx="3004380" cy="1717332"/>
          </a:xfrm>
        </p:grpSpPr>
        <p:cxnSp>
          <p:nvCxnSpPr>
            <p:cNvPr id="121" name="Straight Connector 120"/>
            <p:cNvCxnSpPr/>
            <p:nvPr/>
          </p:nvCxnSpPr>
          <p:spPr>
            <a:xfrm>
              <a:off x="5868144" y="1897312"/>
              <a:ext cx="3004380" cy="15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78374" y="2011804"/>
              <a:ext cx="2994150" cy="15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23" name="Picture 122" descr="TLR4.jpg"/>
            <p:cNvPicPr>
              <a:picLocks noChangeAspect="1"/>
            </p:cNvPicPr>
            <p:nvPr/>
          </p:nvPicPr>
          <p:blipFill>
            <a:blip r:embed="rId9">
              <a:clrChange>
                <a:clrFrom>
                  <a:srgbClr val="FFFFFF"/>
                </a:clrFrom>
                <a:clrTo>
                  <a:srgbClr val="FFFFFF">
                    <a:alpha val="0"/>
                  </a:srgbClr>
                </a:clrTo>
              </a:clrChange>
            </a:blip>
            <a:stretch>
              <a:fillRect/>
            </a:stretch>
          </p:blipFill>
          <p:spPr>
            <a:xfrm>
              <a:off x="7796268" y="834542"/>
              <a:ext cx="411147" cy="1717332"/>
            </a:xfrm>
            <a:prstGeom prst="rect">
              <a:avLst/>
            </a:prstGeom>
          </p:spPr>
        </p:pic>
        <p:pic>
          <p:nvPicPr>
            <p:cNvPr id="124" name="Picture 123" descr="TLR4.jpg"/>
            <p:cNvPicPr>
              <a:picLocks noChangeAspect="1"/>
            </p:cNvPicPr>
            <p:nvPr/>
          </p:nvPicPr>
          <p:blipFill>
            <a:blip r:embed="rId9">
              <a:clrChange>
                <a:clrFrom>
                  <a:srgbClr val="FFFFFF"/>
                </a:clrFrom>
                <a:clrTo>
                  <a:srgbClr val="FFFFFF">
                    <a:alpha val="0"/>
                  </a:srgbClr>
                </a:clrTo>
              </a:clrChange>
            </a:blip>
            <a:stretch>
              <a:fillRect/>
            </a:stretch>
          </p:blipFill>
          <p:spPr>
            <a:xfrm flipH="1">
              <a:off x="7335213" y="841390"/>
              <a:ext cx="415603" cy="1710484"/>
            </a:xfrm>
            <a:prstGeom prst="rect">
              <a:avLst/>
            </a:prstGeom>
          </p:spPr>
        </p:pic>
        <p:sp>
          <p:nvSpPr>
            <p:cNvPr id="125" name="Oval 124"/>
            <p:cNvSpPr>
              <a:spLocks noChangeAspect="1"/>
            </p:cNvSpPr>
            <p:nvPr/>
          </p:nvSpPr>
          <p:spPr>
            <a:xfrm rot="16200000">
              <a:off x="7882232" y="961455"/>
              <a:ext cx="432803" cy="228893"/>
            </a:xfrm>
            <a:prstGeom prst="ellips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126" name="TextBox 125"/>
            <p:cNvSpPr txBox="1"/>
            <p:nvPr/>
          </p:nvSpPr>
          <p:spPr>
            <a:xfrm>
              <a:off x="7891196" y="928311"/>
              <a:ext cx="493987" cy="230832"/>
            </a:xfrm>
            <a:prstGeom prst="rect">
              <a:avLst/>
            </a:prstGeom>
            <a:noFill/>
          </p:spPr>
          <p:txBody>
            <a:bodyPr wrap="square" rtlCol="0">
              <a:spAutoFit/>
            </a:bodyPr>
            <a:lstStyle/>
            <a:p>
              <a:pPr defTabSz="914400"/>
              <a:r>
                <a:rPr lang="en-US" sz="900" smtClean="0">
                  <a:solidFill>
                    <a:prstClr val="black"/>
                  </a:solidFill>
                  <a:latin typeface="Arial"/>
                  <a:cs typeface="Arial"/>
                </a:rPr>
                <a:t>MD2</a:t>
              </a:r>
              <a:endParaRPr lang="en-US" sz="900">
                <a:solidFill>
                  <a:prstClr val="black"/>
                </a:solidFill>
                <a:latin typeface="Arial"/>
                <a:cs typeface="Arial"/>
              </a:endParaRPr>
            </a:p>
          </p:txBody>
        </p:sp>
        <p:sp>
          <p:nvSpPr>
            <p:cNvPr id="135" name="TextBox 134"/>
            <p:cNvSpPr txBox="1"/>
            <p:nvPr/>
          </p:nvSpPr>
          <p:spPr>
            <a:xfrm>
              <a:off x="6883672" y="1633407"/>
              <a:ext cx="479618" cy="230832"/>
            </a:xfrm>
            <a:prstGeom prst="rect">
              <a:avLst/>
            </a:prstGeom>
            <a:noFill/>
          </p:spPr>
          <p:txBody>
            <a:bodyPr wrap="none" rtlCol="0">
              <a:spAutoFit/>
            </a:bodyPr>
            <a:lstStyle/>
            <a:p>
              <a:pPr defTabSz="914400"/>
              <a:r>
                <a:rPr lang="en-US" sz="900" smtClean="0">
                  <a:solidFill>
                    <a:prstClr val="black"/>
                  </a:solidFill>
                  <a:latin typeface="Arial"/>
                  <a:cs typeface="Arial"/>
                </a:rPr>
                <a:t>TLR4</a:t>
              </a:r>
              <a:endParaRPr lang="en-US" sz="900">
                <a:solidFill>
                  <a:prstClr val="black"/>
                </a:solidFill>
                <a:latin typeface="Arial"/>
                <a:cs typeface="Arial"/>
              </a:endParaRPr>
            </a:p>
          </p:txBody>
        </p:sp>
        <p:sp>
          <p:nvSpPr>
            <p:cNvPr id="136" name="Oval 135"/>
            <p:cNvSpPr>
              <a:spLocks noChangeAspect="1"/>
            </p:cNvSpPr>
            <p:nvPr/>
          </p:nvSpPr>
          <p:spPr>
            <a:xfrm rot="16200000">
              <a:off x="7201259" y="1001860"/>
              <a:ext cx="432803" cy="228893"/>
            </a:xfrm>
            <a:prstGeom prst="ellips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137" name="TextBox 136"/>
            <p:cNvSpPr txBox="1"/>
            <p:nvPr/>
          </p:nvSpPr>
          <p:spPr>
            <a:xfrm>
              <a:off x="7197753" y="968716"/>
              <a:ext cx="440818" cy="230832"/>
            </a:xfrm>
            <a:prstGeom prst="rect">
              <a:avLst/>
            </a:prstGeom>
            <a:noFill/>
          </p:spPr>
          <p:txBody>
            <a:bodyPr wrap="square" rtlCol="0">
              <a:spAutoFit/>
            </a:bodyPr>
            <a:lstStyle/>
            <a:p>
              <a:pPr defTabSz="914400"/>
              <a:r>
                <a:rPr lang="en-US" sz="900" smtClean="0">
                  <a:solidFill>
                    <a:prstClr val="black"/>
                  </a:solidFill>
                  <a:latin typeface="Arial"/>
                  <a:cs typeface="Arial"/>
                </a:rPr>
                <a:t>MD2</a:t>
              </a:r>
              <a:endParaRPr lang="en-US" sz="900">
                <a:solidFill>
                  <a:prstClr val="black"/>
                </a:solidFill>
                <a:latin typeface="Arial"/>
                <a:cs typeface="Arial"/>
              </a:endParaRPr>
            </a:p>
          </p:txBody>
        </p:sp>
      </p:grpSp>
      <p:grpSp>
        <p:nvGrpSpPr>
          <p:cNvPr id="138" name="Group 137"/>
          <p:cNvGrpSpPr/>
          <p:nvPr/>
        </p:nvGrpSpPr>
        <p:grpSpPr>
          <a:xfrm>
            <a:off x="6298199" y="2347770"/>
            <a:ext cx="1455253" cy="994224"/>
            <a:chOff x="1044356" y="2020343"/>
            <a:chExt cx="1455253" cy="994224"/>
          </a:xfrm>
        </p:grpSpPr>
        <p:grpSp>
          <p:nvGrpSpPr>
            <p:cNvPr id="139" name="Group 138"/>
            <p:cNvGrpSpPr/>
            <p:nvPr/>
          </p:nvGrpSpPr>
          <p:grpSpPr>
            <a:xfrm>
              <a:off x="1712821" y="2020343"/>
              <a:ext cx="546104" cy="291303"/>
              <a:chOff x="1712821" y="2020343"/>
              <a:chExt cx="546104" cy="291303"/>
            </a:xfrm>
          </p:grpSpPr>
          <p:sp>
            <p:nvSpPr>
              <p:cNvPr id="146" name="Oval 145"/>
              <p:cNvSpPr/>
              <p:nvPr/>
            </p:nvSpPr>
            <p:spPr>
              <a:xfrm>
                <a:off x="1712821" y="2020343"/>
                <a:ext cx="546104" cy="291303"/>
              </a:xfrm>
              <a:prstGeom prst="ellipse">
                <a:avLst/>
              </a:prstGeom>
              <a:solidFill>
                <a:schemeClr val="bg1">
                  <a:lumMod val="65000"/>
                </a:schemeClr>
              </a:solidFill>
              <a:ln>
                <a:solidFill>
                  <a:schemeClr val="tx1">
                    <a:lumMod val="65000"/>
                    <a:lumOff val="3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147" name="TextBox 146"/>
              <p:cNvSpPr txBox="1"/>
              <p:nvPr/>
            </p:nvSpPr>
            <p:spPr>
              <a:xfrm>
                <a:off x="1769689" y="2048774"/>
                <a:ext cx="441084" cy="230832"/>
              </a:xfrm>
              <a:prstGeom prst="rect">
                <a:avLst/>
              </a:prstGeom>
              <a:noFill/>
              <a:ln>
                <a:noFill/>
              </a:ln>
            </p:spPr>
            <p:txBody>
              <a:bodyPr wrap="none" rtlCol="0">
                <a:spAutoFit/>
              </a:bodyPr>
              <a:lstStyle/>
              <a:p>
                <a:pPr defTabSz="914400"/>
                <a:r>
                  <a:rPr lang="en-US" sz="900" dirty="0" smtClean="0">
                    <a:solidFill>
                      <a:prstClr val="black"/>
                    </a:solidFill>
                    <a:latin typeface="Arial"/>
                    <a:cs typeface="Arial"/>
                  </a:rPr>
                  <a:t>TRIF</a:t>
                </a:r>
                <a:endParaRPr lang="en-US" sz="900" dirty="0">
                  <a:solidFill>
                    <a:prstClr val="black"/>
                  </a:solidFill>
                  <a:latin typeface="Arial"/>
                  <a:cs typeface="Arial"/>
                </a:endParaRPr>
              </a:p>
            </p:txBody>
          </p:sp>
        </p:grpSp>
        <p:grpSp>
          <p:nvGrpSpPr>
            <p:cNvPr id="140" name="Group 139"/>
            <p:cNvGrpSpPr/>
            <p:nvPr/>
          </p:nvGrpSpPr>
          <p:grpSpPr>
            <a:xfrm>
              <a:off x="1044356" y="2370877"/>
              <a:ext cx="1455253" cy="643690"/>
              <a:chOff x="1044356" y="2269277"/>
              <a:chExt cx="1455253" cy="643690"/>
            </a:xfrm>
          </p:grpSpPr>
          <p:sp>
            <p:nvSpPr>
              <p:cNvPr id="141" name="Oval 140"/>
              <p:cNvSpPr/>
              <p:nvPr/>
            </p:nvSpPr>
            <p:spPr>
              <a:xfrm>
                <a:off x="1044356" y="2278941"/>
                <a:ext cx="546104" cy="291303"/>
              </a:xfrm>
              <a:prstGeom prst="ellipse">
                <a:avLst/>
              </a:prstGeom>
              <a:solidFill>
                <a:schemeClr val="bg1">
                  <a:lumMod val="65000"/>
                </a:schemeClr>
              </a:solidFill>
              <a:ln>
                <a:solidFill>
                  <a:schemeClr val="tx1">
                    <a:lumMod val="65000"/>
                    <a:lumOff val="3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142" name="TextBox 141"/>
              <p:cNvSpPr txBox="1"/>
              <p:nvPr/>
            </p:nvSpPr>
            <p:spPr>
              <a:xfrm>
                <a:off x="1101224" y="2307372"/>
                <a:ext cx="428322" cy="230832"/>
              </a:xfrm>
              <a:prstGeom prst="rect">
                <a:avLst/>
              </a:prstGeom>
              <a:noFill/>
              <a:ln>
                <a:noFill/>
              </a:ln>
            </p:spPr>
            <p:txBody>
              <a:bodyPr wrap="none" rtlCol="0">
                <a:spAutoFit/>
              </a:bodyPr>
              <a:lstStyle/>
              <a:p>
                <a:pPr defTabSz="914400"/>
                <a:r>
                  <a:rPr lang="en-US" sz="900" smtClean="0">
                    <a:solidFill>
                      <a:prstClr val="black"/>
                    </a:solidFill>
                    <a:latin typeface="Arial"/>
                    <a:cs typeface="Arial"/>
                  </a:rPr>
                  <a:t>ERK</a:t>
                </a:r>
                <a:endParaRPr lang="en-US" sz="900">
                  <a:solidFill>
                    <a:prstClr val="black"/>
                  </a:solidFill>
                  <a:latin typeface="Arial"/>
                  <a:cs typeface="Arial"/>
                </a:endParaRPr>
              </a:p>
            </p:txBody>
          </p:sp>
          <p:cxnSp>
            <p:nvCxnSpPr>
              <p:cNvPr id="143" name="Straight Arrow Connector 142"/>
              <p:cNvCxnSpPr/>
              <p:nvPr/>
            </p:nvCxnSpPr>
            <p:spPr>
              <a:xfrm rot="10800000" flipV="1">
                <a:off x="1608221" y="2269277"/>
                <a:ext cx="891388" cy="279461"/>
              </a:xfrm>
              <a:prstGeom prst="straightConnector1">
                <a:avLst/>
              </a:prstGeom>
              <a:ln w="19050" cap="flat" cmpd="sng" algn="ctr">
                <a:solidFill>
                  <a:schemeClr val="bg1">
                    <a:lumMod val="50000"/>
                  </a:schemeClr>
                </a:solidFill>
                <a:prstDash val="solid"/>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1083725" y="2621664"/>
                <a:ext cx="546104" cy="291303"/>
              </a:xfrm>
              <a:prstGeom prst="ellipse">
                <a:avLst/>
              </a:prstGeom>
              <a:solidFill>
                <a:schemeClr val="bg1">
                  <a:lumMod val="65000"/>
                </a:schemeClr>
              </a:solidFill>
              <a:ln>
                <a:solidFill>
                  <a:schemeClr val="tx1">
                    <a:lumMod val="65000"/>
                    <a:lumOff val="35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145" name="TextBox 144"/>
              <p:cNvSpPr txBox="1"/>
              <p:nvPr/>
            </p:nvSpPr>
            <p:spPr>
              <a:xfrm>
                <a:off x="1140593" y="2650095"/>
                <a:ext cx="387264" cy="230832"/>
              </a:xfrm>
              <a:prstGeom prst="rect">
                <a:avLst/>
              </a:prstGeom>
              <a:noFill/>
              <a:ln>
                <a:noFill/>
              </a:ln>
            </p:spPr>
            <p:txBody>
              <a:bodyPr wrap="none" rtlCol="0">
                <a:spAutoFit/>
              </a:bodyPr>
              <a:lstStyle/>
              <a:p>
                <a:pPr defTabSz="914400"/>
                <a:r>
                  <a:rPr lang="en-US" sz="900" smtClean="0">
                    <a:solidFill>
                      <a:prstClr val="black"/>
                    </a:solidFill>
                    <a:latin typeface="Arial"/>
                    <a:cs typeface="Arial"/>
                  </a:rPr>
                  <a:t>p38</a:t>
                </a:r>
                <a:endParaRPr lang="en-US" sz="900">
                  <a:solidFill>
                    <a:prstClr val="black"/>
                  </a:solidFill>
                  <a:latin typeface="Arial"/>
                  <a:cs typeface="Arial"/>
                </a:endParaRPr>
              </a:p>
            </p:txBody>
          </p:sp>
        </p:grpSp>
      </p:grpSp>
      <p:grpSp>
        <p:nvGrpSpPr>
          <p:cNvPr id="148" name="Group 147"/>
          <p:cNvGrpSpPr/>
          <p:nvPr/>
        </p:nvGrpSpPr>
        <p:grpSpPr>
          <a:xfrm>
            <a:off x="6652436" y="2481891"/>
            <a:ext cx="1769485" cy="2975721"/>
            <a:chOff x="1398593" y="2154464"/>
            <a:chExt cx="1769485" cy="2975721"/>
          </a:xfrm>
        </p:grpSpPr>
        <p:grpSp>
          <p:nvGrpSpPr>
            <p:cNvPr id="149" name="Group 148"/>
            <p:cNvGrpSpPr/>
            <p:nvPr/>
          </p:nvGrpSpPr>
          <p:grpSpPr>
            <a:xfrm>
              <a:off x="2126533" y="2513822"/>
              <a:ext cx="645949" cy="1452299"/>
              <a:chOff x="2126533" y="2412222"/>
              <a:chExt cx="645949" cy="1452299"/>
            </a:xfrm>
          </p:grpSpPr>
          <p:cxnSp>
            <p:nvCxnSpPr>
              <p:cNvPr id="227" name="Straight Arrow Connector 226"/>
              <p:cNvCxnSpPr/>
              <p:nvPr/>
            </p:nvCxnSpPr>
            <p:spPr>
              <a:xfrm rot="16200000" flipH="1">
                <a:off x="2250687" y="3718546"/>
                <a:ext cx="280016" cy="11934"/>
              </a:xfrm>
              <a:prstGeom prst="straightConnector1">
                <a:avLst/>
              </a:prstGeom>
              <a:ln w="19050" cap="flat" cmpd="sng" algn="ctr">
                <a:solidFill>
                  <a:schemeClr val="tx1"/>
                </a:solidFill>
                <a:prstDash val="solid"/>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28" name="Rectangle 227"/>
              <p:cNvSpPr/>
              <p:nvPr/>
            </p:nvSpPr>
            <p:spPr>
              <a:xfrm>
                <a:off x="2152480" y="3262080"/>
                <a:ext cx="542619" cy="276134"/>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a:solidFill>
                    <a:prstClr val="black"/>
                  </a:solidFill>
                  <a:latin typeface="Arial"/>
                  <a:cs typeface="Arial"/>
                </a:endParaRPr>
              </a:p>
            </p:txBody>
          </p:sp>
          <p:sp>
            <p:nvSpPr>
              <p:cNvPr id="229" name="TextBox 228"/>
              <p:cNvSpPr txBox="1"/>
              <p:nvPr/>
            </p:nvSpPr>
            <p:spPr>
              <a:xfrm>
                <a:off x="2223245" y="3270874"/>
                <a:ext cx="389913" cy="230832"/>
              </a:xfrm>
              <a:prstGeom prst="rect">
                <a:avLst/>
              </a:prstGeom>
              <a:noFill/>
            </p:spPr>
            <p:txBody>
              <a:bodyPr wrap="none" rtlCol="0">
                <a:spAutoFit/>
              </a:bodyPr>
              <a:lstStyle/>
              <a:p>
                <a:pPr defTabSz="914400"/>
                <a:r>
                  <a:rPr lang="en-US" sz="900" dirty="0" err="1" smtClean="0">
                    <a:solidFill>
                      <a:prstClr val="black"/>
                    </a:solidFill>
                    <a:latin typeface="Arial"/>
                    <a:cs typeface="Arial"/>
                  </a:rPr>
                  <a:t>Rac</a:t>
                </a:r>
                <a:endParaRPr lang="en-US" sz="900" dirty="0">
                  <a:solidFill>
                    <a:prstClr val="black"/>
                  </a:solidFill>
                  <a:latin typeface="Arial"/>
                  <a:cs typeface="Arial"/>
                </a:endParaRPr>
              </a:p>
            </p:txBody>
          </p:sp>
          <p:cxnSp>
            <p:nvCxnSpPr>
              <p:cNvPr id="230" name="Straight Arrow Connector 229"/>
              <p:cNvCxnSpPr/>
              <p:nvPr/>
            </p:nvCxnSpPr>
            <p:spPr>
              <a:xfrm rot="5400000">
                <a:off x="2206152" y="2679582"/>
                <a:ext cx="833690" cy="298970"/>
              </a:xfrm>
              <a:prstGeom prst="straightConnector1">
                <a:avLst/>
              </a:prstGeom>
              <a:ln w="19050" cap="flat" cmpd="sng" algn="ctr">
                <a:solidFill>
                  <a:schemeClr val="tx1"/>
                </a:solidFill>
                <a:prstDash val="solid"/>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31" name="TextBox 230"/>
              <p:cNvSpPr txBox="1"/>
              <p:nvPr/>
            </p:nvSpPr>
            <p:spPr>
              <a:xfrm>
                <a:off x="2137547" y="2580079"/>
                <a:ext cx="543739" cy="230832"/>
              </a:xfrm>
              <a:prstGeom prst="rect">
                <a:avLst/>
              </a:prstGeom>
              <a:noFill/>
            </p:spPr>
            <p:txBody>
              <a:bodyPr wrap="none" rtlCol="0">
                <a:spAutoFit/>
              </a:bodyPr>
              <a:lstStyle/>
              <a:p>
                <a:pPr defTabSz="914400"/>
                <a:r>
                  <a:rPr lang="en-US" sz="900" dirty="0" smtClean="0">
                    <a:solidFill>
                      <a:prstClr val="black"/>
                    </a:solidFill>
                    <a:latin typeface="Arial"/>
                    <a:cs typeface="Arial"/>
                  </a:rPr>
                  <a:t>? PI3K</a:t>
                </a:r>
                <a:endParaRPr lang="en-US" sz="900" dirty="0">
                  <a:solidFill>
                    <a:prstClr val="black"/>
                  </a:solidFill>
                  <a:latin typeface="Arial"/>
                  <a:cs typeface="Arial"/>
                </a:endParaRPr>
              </a:p>
            </p:txBody>
          </p:sp>
          <p:sp>
            <p:nvSpPr>
              <p:cNvPr id="232" name="TextBox 231"/>
              <p:cNvSpPr txBox="1"/>
              <p:nvPr/>
            </p:nvSpPr>
            <p:spPr>
              <a:xfrm>
                <a:off x="2126533" y="2789239"/>
                <a:ext cx="482054" cy="230832"/>
              </a:xfrm>
              <a:prstGeom prst="rect">
                <a:avLst/>
              </a:prstGeom>
              <a:noFill/>
            </p:spPr>
            <p:txBody>
              <a:bodyPr wrap="none" rtlCol="0">
                <a:spAutoFit/>
              </a:bodyPr>
              <a:lstStyle/>
              <a:p>
                <a:pPr defTabSz="914400"/>
                <a:r>
                  <a:rPr lang="en-US" sz="900" smtClean="0">
                    <a:solidFill>
                      <a:prstClr val="black"/>
                    </a:solidFill>
                    <a:latin typeface="Arial"/>
                    <a:cs typeface="Arial"/>
                  </a:rPr>
                  <a:t>? Syk</a:t>
                </a:r>
                <a:endParaRPr lang="en-US" sz="900">
                  <a:solidFill>
                    <a:prstClr val="black"/>
                  </a:solidFill>
                  <a:latin typeface="Arial"/>
                  <a:cs typeface="Arial"/>
                </a:endParaRPr>
              </a:p>
            </p:txBody>
          </p:sp>
        </p:grpSp>
        <p:grpSp>
          <p:nvGrpSpPr>
            <p:cNvPr id="150" name="Group 149"/>
            <p:cNvGrpSpPr/>
            <p:nvPr/>
          </p:nvGrpSpPr>
          <p:grpSpPr>
            <a:xfrm>
              <a:off x="2563272" y="2154464"/>
              <a:ext cx="589770" cy="291303"/>
              <a:chOff x="2563272" y="2154464"/>
              <a:chExt cx="589770" cy="291303"/>
            </a:xfrm>
          </p:grpSpPr>
          <p:sp>
            <p:nvSpPr>
              <p:cNvPr id="225" name="Oval 224"/>
              <p:cNvSpPr/>
              <p:nvPr/>
            </p:nvSpPr>
            <p:spPr>
              <a:xfrm>
                <a:off x="2563272" y="2154464"/>
                <a:ext cx="546104" cy="291303"/>
              </a:xfrm>
              <a:prstGeom prst="ellipse">
                <a:avLst/>
              </a:prstGeom>
              <a:effectLst/>
            </p:spPr>
            <p:style>
              <a:lnRef idx="1">
                <a:schemeClr val="accent4"/>
              </a:lnRef>
              <a:fillRef idx="2">
                <a:schemeClr val="accent4"/>
              </a:fillRef>
              <a:effectRef idx="1">
                <a:schemeClr val="accent4"/>
              </a:effectRef>
              <a:fontRef idx="minor">
                <a:schemeClr val="dk1"/>
              </a:fontRef>
            </p:style>
            <p:txBody>
              <a:bodyPr rtlCol="0" anchor="ctr"/>
              <a:lstStyle/>
              <a:p>
                <a:pPr algn="ctr" defTabSz="914400"/>
                <a:endParaRPr lang="en-US" sz="800">
                  <a:solidFill>
                    <a:prstClr val="black"/>
                  </a:solidFill>
                  <a:latin typeface="Arial"/>
                  <a:cs typeface="Arial"/>
                </a:endParaRPr>
              </a:p>
            </p:txBody>
          </p:sp>
          <p:sp>
            <p:nvSpPr>
              <p:cNvPr id="226" name="TextBox 225"/>
              <p:cNvSpPr txBox="1"/>
              <p:nvPr/>
            </p:nvSpPr>
            <p:spPr>
              <a:xfrm>
                <a:off x="2582228" y="2182895"/>
                <a:ext cx="570814" cy="230832"/>
              </a:xfrm>
              <a:prstGeom prst="rect">
                <a:avLst/>
              </a:prstGeom>
              <a:noFill/>
            </p:spPr>
            <p:txBody>
              <a:bodyPr wrap="none" rtlCol="0">
                <a:spAutoFit/>
              </a:bodyPr>
              <a:lstStyle/>
              <a:p>
                <a:pPr defTabSz="914400"/>
                <a:r>
                  <a:rPr lang="en-US" sz="900" dirty="0" smtClean="0">
                    <a:solidFill>
                      <a:prstClr val="black"/>
                    </a:solidFill>
                    <a:latin typeface="Arial"/>
                    <a:cs typeface="Arial"/>
                  </a:rPr>
                  <a:t>MyD88</a:t>
                </a:r>
                <a:endParaRPr lang="en-US" sz="900" dirty="0">
                  <a:solidFill>
                    <a:prstClr val="black"/>
                  </a:solidFill>
                  <a:latin typeface="Arial"/>
                  <a:cs typeface="Arial"/>
                </a:endParaRPr>
              </a:p>
            </p:txBody>
          </p:sp>
        </p:grpSp>
        <p:sp>
          <p:nvSpPr>
            <p:cNvPr id="151" name="Striped Right Arrow 404"/>
            <p:cNvSpPr/>
            <p:nvPr/>
          </p:nvSpPr>
          <p:spPr>
            <a:xfrm rot="5400000">
              <a:off x="2263547" y="4716185"/>
              <a:ext cx="288000" cy="540000"/>
            </a:xfrm>
            <a:prstGeom prst="striped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omic Sans MS" pitchFamily="66" charset="0"/>
              </a:endParaRPr>
            </a:p>
          </p:txBody>
        </p:sp>
        <p:grpSp>
          <p:nvGrpSpPr>
            <p:cNvPr id="152" name="Group 151"/>
            <p:cNvGrpSpPr/>
            <p:nvPr/>
          </p:nvGrpSpPr>
          <p:grpSpPr>
            <a:xfrm>
              <a:off x="1398593" y="3840241"/>
              <a:ext cx="1769485" cy="1077692"/>
              <a:chOff x="1398593" y="3738641"/>
              <a:chExt cx="1769485" cy="1077692"/>
            </a:xfrm>
          </p:grpSpPr>
          <p:grpSp>
            <p:nvGrpSpPr>
              <p:cNvPr id="153" name="Group 152"/>
              <p:cNvGrpSpPr/>
              <p:nvPr/>
            </p:nvGrpSpPr>
            <p:grpSpPr>
              <a:xfrm>
                <a:off x="1398593" y="3738641"/>
                <a:ext cx="1769485" cy="1077692"/>
                <a:chOff x="1398593" y="3738641"/>
                <a:chExt cx="1769485" cy="1077692"/>
              </a:xfrm>
            </p:grpSpPr>
            <p:grpSp>
              <p:nvGrpSpPr>
                <p:cNvPr id="155" name="Group 55"/>
                <p:cNvGrpSpPr/>
                <p:nvPr/>
              </p:nvGrpSpPr>
              <p:grpSpPr>
                <a:xfrm rot="4346309" flipV="1">
                  <a:off x="2013092" y="4082301"/>
                  <a:ext cx="219246" cy="257937"/>
                  <a:chOff x="3914166" y="4479999"/>
                  <a:chExt cx="219246" cy="250365"/>
                </a:xfrm>
                <a:solidFill>
                  <a:srgbClr val="CCC1DA"/>
                </a:solidFill>
              </p:grpSpPr>
              <p:sp>
                <p:nvSpPr>
                  <p:cNvPr id="221" name="Teardrop 220"/>
                  <p:cNvSpPr>
                    <a:spLocks noChangeAspect="1"/>
                  </p:cNvSpPr>
                  <p:nvPr/>
                </p:nvSpPr>
                <p:spPr>
                  <a:xfrm>
                    <a:off x="391416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22" name="Teardrop 221"/>
                  <p:cNvSpPr>
                    <a:spLocks noChangeAspect="1"/>
                  </p:cNvSpPr>
                  <p:nvPr/>
                </p:nvSpPr>
                <p:spPr>
                  <a:xfrm>
                    <a:off x="401917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23" name="Teardrop 222"/>
                  <p:cNvSpPr>
                    <a:spLocks noChangeAspect="1"/>
                  </p:cNvSpPr>
                  <p:nvPr/>
                </p:nvSpPr>
                <p:spPr>
                  <a:xfrm>
                    <a:off x="3994640" y="4479999"/>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24" name="Teardrop 223"/>
                  <p:cNvSpPr>
                    <a:spLocks noChangeAspect="1"/>
                  </p:cNvSpPr>
                  <p:nvPr/>
                </p:nvSpPr>
                <p:spPr>
                  <a:xfrm>
                    <a:off x="3952330" y="4627955"/>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56" name="Group 55"/>
                <p:cNvGrpSpPr/>
                <p:nvPr/>
              </p:nvGrpSpPr>
              <p:grpSpPr>
                <a:xfrm rot="4346309" flipV="1">
                  <a:off x="2097992" y="3906459"/>
                  <a:ext cx="219246" cy="257937"/>
                  <a:chOff x="3914166" y="4479999"/>
                  <a:chExt cx="219246" cy="250365"/>
                </a:xfrm>
                <a:solidFill>
                  <a:srgbClr val="CCC1DA"/>
                </a:solidFill>
              </p:grpSpPr>
              <p:sp>
                <p:nvSpPr>
                  <p:cNvPr id="217" name="Teardrop 216"/>
                  <p:cNvSpPr>
                    <a:spLocks noChangeAspect="1"/>
                  </p:cNvSpPr>
                  <p:nvPr/>
                </p:nvSpPr>
                <p:spPr>
                  <a:xfrm>
                    <a:off x="391416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8" name="Teardrop 217"/>
                  <p:cNvSpPr>
                    <a:spLocks noChangeAspect="1"/>
                  </p:cNvSpPr>
                  <p:nvPr/>
                </p:nvSpPr>
                <p:spPr>
                  <a:xfrm>
                    <a:off x="401917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9" name="Teardrop 218"/>
                  <p:cNvSpPr>
                    <a:spLocks noChangeAspect="1"/>
                  </p:cNvSpPr>
                  <p:nvPr/>
                </p:nvSpPr>
                <p:spPr>
                  <a:xfrm>
                    <a:off x="3994640" y="4479999"/>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20" name="Teardrop 219"/>
                  <p:cNvSpPr>
                    <a:spLocks noChangeAspect="1"/>
                  </p:cNvSpPr>
                  <p:nvPr/>
                </p:nvSpPr>
                <p:spPr>
                  <a:xfrm>
                    <a:off x="3952330" y="4627955"/>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57" name="Group 88"/>
                <p:cNvGrpSpPr/>
                <p:nvPr/>
              </p:nvGrpSpPr>
              <p:grpSpPr>
                <a:xfrm rot="146309" flipH="1">
                  <a:off x="1768609" y="4058008"/>
                  <a:ext cx="539894" cy="500731"/>
                  <a:chOff x="6593966" y="4303610"/>
                  <a:chExt cx="524046" cy="500731"/>
                </a:xfrm>
                <a:solidFill>
                  <a:srgbClr val="CCC1DA"/>
                </a:solidFill>
              </p:grpSpPr>
              <p:grpSp>
                <p:nvGrpSpPr>
                  <p:cNvPr id="202" name="Group 44"/>
                  <p:cNvGrpSpPr/>
                  <p:nvPr/>
                </p:nvGrpSpPr>
                <p:grpSpPr>
                  <a:xfrm>
                    <a:off x="6593966" y="4553976"/>
                    <a:ext cx="219246" cy="250365"/>
                    <a:chOff x="3914166" y="4479999"/>
                    <a:chExt cx="219246" cy="250365"/>
                  </a:xfrm>
                  <a:grpFill/>
                </p:grpSpPr>
                <p:sp>
                  <p:nvSpPr>
                    <p:cNvPr id="213" name="Teardrop 212"/>
                    <p:cNvSpPr>
                      <a:spLocks noChangeAspect="1"/>
                    </p:cNvSpPr>
                    <p:nvPr/>
                  </p:nvSpPr>
                  <p:spPr>
                    <a:xfrm>
                      <a:off x="391416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4" name="Teardrop 213"/>
                    <p:cNvSpPr>
                      <a:spLocks noChangeAspect="1"/>
                    </p:cNvSpPr>
                    <p:nvPr/>
                  </p:nvSpPr>
                  <p:spPr>
                    <a:xfrm>
                      <a:off x="401917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5" name="Teardrop 214"/>
                    <p:cNvSpPr>
                      <a:spLocks noChangeAspect="1"/>
                    </p:cNvSpPr>
                    <p:nvPr/>
                  </p:nvSpPr>
                  <p:spPr>
                    <a:xfrm>
                      <a:off x="3994640" y="4479999"/>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6" name="Teardrop 215"/>
                    <p:cNvSpPr>
                      <a:spLocks noChangeAspect="1"/>
                    </p:cNvSpPr>
                    <p:nvPr/>
                  </p:nvSpPr>
                  <p:spPr>
                    <a:xfrm>
                      <a:off x="3952330" y="4627955"/>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203" name="Group 45"/>
                  <p:cNvGrpSpPr/>
                  <p:nvPr/>
                </p:nvGrpSpPr>
                <p:grpSpPr>
                  <a:xfrm>
                    <a:off x="6746366" y="4428793"/>
                    <a:ext cx="219246" cy="250365"/>
                    <a:chOff x="3914166" y="4479999"/>
                    <a:chExt cx="219246" cy="250365"/>
                  </a:xfrm>
                  <a:grpFill/>
                </p:grpSpPr>
                <p:sp>
                  <p:nvSpPr>
                    <p:cNvPr id="209" name="Teardrop 208"/>
                    <p:cNvSpPr>
                      <a:spLocks noChangeAspect="1"/>
                    </p:cNvSpPr>
                    <p:nvPr/>
                  </p:nvSpPr>
                  <p:spPr>
                    <a:xfrm>
                      <a:off x="391416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0" name="Teardrop 209"/>
                    <p:cNvSpPr>
                      <a:spLocks noChangeAspect="1"/>
                    </p:cNvSpPr>
                    <p:nvPr/>
                  </p:nvSpPr>
                  <p:spPr>
                    <a:xfrm>
                      <a:off x="401917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1" name="Teardrop 210"/>
                    <p:cNvSpPr>
                      <a:spLocks noChangeAspect="1"/>
                    </p:cNvSpPr>
                    <p:nvPr/>
                  </p:nvSpPr>
                  <p:spPr>
                    <a:xfrm>
                      <a:off x="3994640" y="4479999"/>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12" name="Teardrop 211"/>
                    <p:cNvSpPr>
                      <a:spLocks noChangeAspect="1"/>
                    </p:cNvSpPr>
                    <p:nvPr/>
                  </p:nvSpPr>
                  <p:spPr>
                    <a:xfrm>
                      <a:off x="3952330" y="4627955"/>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204" name="Group 50"/>
                  <p:cNvGrpSpPr/>
                  <p:nvPr/>
                </p:nvGrpSpPr>
                <p:grpSpPr>
                  <a:xfrm>
                    <a:off x="6898766" y="4303610"/>
                    <a:ext cx="219246" cy="250365"/>
                    <a:chOff x="3914166" y="4479999"/>
                    <a:chExt cx="219246" cy="250365"/>
                  </a:xfrm>
                  <a:grpFill/>
                </p:grpSpPr>
                <p:sp>
                  <p:nvSpPr>
                    <p:cNvPr id="205" name="Teardrop 204"/>
                    <p:cNvSpPr>
                      <a:spLocks noChangeAspect="1"/>
                    </p:cNvSpPr>
                    <p:nvPr/>
                  </p:nvSpPr>
                  <p:spPr>
                    <a:xfrm>
                      <a:off x="391416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06" name="Teardrop 205"/>
                    <p:cNvSpPr>
                      <a:spLocks noChangeAspect="1"/>
                    </p:cNvSpPr>
                    <p:nvPr/>
                  </p:nvSpPr>
                  <p:spPr>
                    <a:xfrm>
                      <a:off x="4019176" y="4553977"/>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07" name="Teardrop 206"/>
                    <p:cNvSpPr>
                      <a:spLocks noChangeAspect="1"/>
                    </p:cNvSpPr>
                    <p:nvPr/>
                  </p:nvSpPr>
                  <p:spPr>
                    <a:xfrm>
                      <a:off x="3994640" y="4479999"/>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08" name="Teardrop 207"/>
                    <p:cNvSpPr>
                      <a:spLocks noChangeAspect="1"/>
                    </p:cNvSpPr>
                    <p:nvPr/>
                  </p:nvSpPr>
                  <p:spPr>
                    <a:xfrm>
                      <a:off x="3952330" y="4627955"/>
                      <a:ext cx="114236" cy="102409"/>
                    </a:xfrm>
                    <a:prstGeom prst="teardrop">
                      <a:avLst/>
                    </a:prstGeom>
                    <a:grpFill/>
                    <a:ln w="6350" cap="flat" cmpd="sng" algn="ctr">
                      <a:solidFill>
                        <a:schemeClr val="accent4">
                          <a:lumMod val="75000"/>
                        </a:schemeClr>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grpSp>
              <p:nvGrpSpPr>
                <p:cNvPr id="158" name="Group 87"/>
                <p:cNvGrpSpPr/>
                <p:nvPr/>
              </p:nvGrpSpPr>
              <p:grpSpPr>
                <a:xfrm flipH="1">
                  <a:off x="2721529" y="3974324"/>
                  <a:ext cx="317508" cy="408076"/>
                  <a:chOff x="4220888" y="4308475"/>
                  <a:chExt cx="325437" cy="398541"/>
                </a:xfrm>
                <a:solidFill>
                  <a:srgbClr val="CCC1DA"/>
                </a:solidFill>
              </p:grpSpPr>
              <p:grpSp>
                <p:nvGrpSpPr>
                  <p:cNvPr id="192" name="Group 55"/>
                  <p:cNvGrpSpPr/>
                  <p:nvPr/>
                </p:nvGrpSpPr>
                <p:grpSpPr>
                  <a:xfrm rot="17400000" flipH="1" flipV="1">
                    <a:off x="4311520" y="4472210"/>
                    <a:ext cx="219246" cy="250365"/>
                    <a:chOff x="3914166" y="4479999"/>
                    <a:chExt cx="219246" cy="250365"/>
                  </a:xfrm>
                  <a:grpFill/>
                </p:grpSpPr>
                <p:sp>
                  <p:nvSpPr>
                    <p:cNvPr id="198" name="Teardrop 66"/>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9" name="Teardrop 67"/>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00" name="Teardrop 68"/>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201" name="Teardrop 69"/>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93" name="Group 55"/>
                  <p:cNvGrpSpPr/>
                  <p:nvPr/>
                </p:nvGrpSpPr>
                <p:grpSpPr>
                  <a:xfrm rot="17400000" flipH="1" flipV="1">
                    <a:off x="4236448" y="4292915"/>
                    <a:ext cx="219246" cy="250365"/>
                    <a:chOff x="3914166" y="4479999"/>
                    <a:chExt cx="219246" cy="250365"/>
                  </a:xfrm>
                  <a:grpFill/>
                </p:grpSpPr>
                <p:sp>
                  <p:nvSpPr>
                    <p:cNvPr id="194" name="Teardrop 83"/>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5" name="Teardrop 84"/>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6" name="Teardrop 85"/>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7" name="Teardrop 86"/>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grpSp>
              <p:nvGrpSpPr>
                <p:cNvPr id="159" name="Group 111"/>
                <p:cNvGrpSpPr/>
                <p:nvPr/>
              </p:nvGrpSpPr>
              <p:grpSpPr>
                <a:xfrm flipH="1">
                  <a:off x="2359424" y="3773801"/>
                  <a:ext cx="808654" cy="1042532"/>
                  <a:chOff x="4071307" y="4151802"/>
                  <a:chExt cx="828847" cy="1018172"/>
                </a:xfrm>
                <a:solidFill>
                  <a:srgbClr val="CCC1DA"/>
                </a:solidFill>
              </p:grpSpPr>
              <p:grpSp>
                <p:nvGrpSpPr>
                  <p:cNvPr id="161" name="Group 60"/>
                  <p:cNvGrpSpPr/>
                  <p:nvPr/>
                </p:nvGrpSpPr>
                <p:grpSpPr>
                  <a:xfrm>
                    <a:off x="4071307" y="4544060"/>
                    <a:ext cx="676446" cy="625914"/>
                    <a:chOff x="3914166" y="4104450"/>
                    <a:chExt cx="676446" cy="625914"/>
                  </a:xfrm>
                  <a:grpFill/>
                </p:grpSpPr>
                <p:grpSp>
                  <p:nvGrpSpPr>
                    <p:cNvPr id="172" name="Group 44"/>
                    <p:cNvGrpSpPr/>
                    <p:nvPr/>
                  </p:nvGrpSpPr>
                  <p:grpSpPr>
                    <a:xfrm>
                      <a:off x="3914166" y="4479999"/>
                      <a:ext cx="219246" cy="250365"/>
                      <a:chOff x="3914166" y="4479999"/>
                      <a:chExt cx="219246" cy="250365"/>
                    </a:xfrm>
                    <a:grpFill/>
                  </p:grpSpPr>
                  <p:sp>
                    <p:nvSpPr>
                      <p:cNvPr id="188" name="Teardrop 38"/>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9" name="Teardrop 39"/>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0" name="Teardrop 40"/>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91" name="Teardrop 41"/>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73" name="Group 45"/>
                    <p:cNvGrpSpPr/>
                    <p:nvPr/>
                  </p:nvGrpSpPr>
                  <p:grpSpPr>
                    <a:xfrm>
                      <a:off x="4066566" y="4354816"/>
                      <a:ext cx="219246" cy="250365"/>
                      <a:chOff x="3914166" y="4479999"/>
                      <a:chExt cx="219246" cy="250365"/>
                    </a:xfrm>
                    <a:grpFill/>
                  </p:grpSpPr>
                  <p:sp>
                    <p:nvSpPr>
                      <p:cNvPr id="184" name="Teardrop 183"/>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5" name="Teardrop 184"/>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6" name="Teardrop 185"/>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7" name="Teardrop 186"/>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74" name="Group 50"/>
                    <p:cNvGrpSpPr/>
                    <p:nvPr/>
                  </p:nvGrpSpPr>
                  <p:grpSpPr>
                    <a:xfrm>
                      <a:off x="4218966" y="4229633"/>
                      <a:ext cx="219246" cy="250365"/>
                      <a:chOff x="3914166" y="4479999"/>
                      <a:chExt cx="219246" cy="250365"/>
                    </a:xfrm>
                    <a:grpFill/>
                  </p:grpSpPr>
                  <p:sp>
                    <p:nvSpPr>
                      <p:cNvPr id="180" name="Teardrop 51"/>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1" name="Teardrop 52"/>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2" name="Teardrop 181"/>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83" name="Teardrop 182"/>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75" name="Group 174"/>
                    <p:cNvGrpSpPr/>
                    <p:nvPr/>
                  </p:nvGrpSpPr>
                  <p:grpSpPr>
                    <a:xfrm>
                      <a:off x="4371366" y="4104450"/>
                      <a:ext cx="219246" cy="250365"/>
                      <a:chOff x="3914166" y="4479999"/>
                      <a:chExt cx="219246" cy="250365"/>
                    </a:xfrm>
                    <a:grpFill/>
                  </p:grpSpPr>
                  <p:sp>
                    <p:nvSpPr>
                      <p:cNvPr id="176" name="Teardrop 175"/>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77" name="Teardrop 176"/>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78" name="Teardrop 177"/>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79" name="Teardrop 178"/>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grpSp>
                <p:nvGrpSpPr>
                  <p:cNvPr id="162" name="Group 55"/>
                  <p:cNvGrpSpPr/>
                  <p:nvPr/>
                </p:nvGrpSpPr>
                <p:grpSpPr>
                  <a:xfrm rot="17400000" flipH="1" flipV="1">
                    <a:off x="4142116" y="4136242"/>
                    <a:ext cx="219246" cy="250365"/>
                    <a:chOff x="3914166" y="4479999"/>
                    <a:chExt cx="219246" cy="250365"/>
                  </a:xfrm>
                  <a:grpFill/>
                </p:grpSpPr>
                <p:sp>
                  <p:nvSpPr>
                    <p:cNvPr id="168" name="Teardrop 167"/>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69" name="Teardrop 168"/>
                    <p:cNvSpPr>
                      <a:spLocks noChangeAspect="1"/>
                    </p:cNvSpPr>
                    <p:nvPr/>
                  </p:nvSpPr>
                  <p:spPr>
                    <a:xfrm>
                      <a:off x="401917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70" name="Teardrop 169"/>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71" name="Teardrop 170"/>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nvGrpSpPr>
                  <p:cNvPr id="163" name="Group 55"/>
                  <p:cNvGrpSpPr/>
                  <p:nvPr/>
                </p:nvGrpSpPr>
                <p:grpSpPr>
                  <a:xfrm flipH="1" flipV="1">
                    <a:off x="4680907" y="4418878"/>
                    <a:ext cx="219247" cy="250365"/>
                    <a:chOff x="3914166" y="4479999"/>
                    <a:chExt cx="219247" cy="250365"/>
                  </a:xfrm>
                  <a:grpFill/>
                </p:grpSpPr>
                <p:sp>
                  <p:nvSpPr>
                    <p:cNvPr id="164" name="Teardrop 163"/>
                    <p:cNvSpPr>
                      <a:spLocks noChangeAspect="1"/>
                    </p:cNvSpPr>
                    <p:nvPr/>
                  </p:nvSpPr>
                  <p:spPr>
                    <a:xfrm>
                      <a:off x="3914166"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65" name="Teardrop 164"/>
                    <p:cNvSpPr>
                      <a:spLocks noChangeAspect="1"/>
                    </p:cNvSpPr>
                    <p:nvPr/>
                  </p:nvSpPr>
                  <p:spPr>
                    <a:xfrm>
                      <a:off x="4019177" y="4553977"/>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66" name="Teardrop 165"/>
                    <p:cNvSpPr>
                      <a:spLocks noChangeAspect="1"/>
                    </p:cNvSpPr>
                    <p:nvPr/>
                  </p:nvSpPr>
                  <p:spPr>
                    <a:xfrm>
                      <a:off x="3994640" y="4479999"/>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sp>
                  <p:nvSpPr>
                    <p:cNvPr id="167" name="Teardrop 166"/>
                    <p:cNvSpPr>
                      <a:spLocks noChangeAspect="1"/>
                    </p:cNvSpPr>
                    <p:nvPr/>
                  </p:nvSpPr>
                  <p:spPr>
                    <a:xfrm>
                      <a:off x="3952330" y="4627955"/>
                      <a:ext cx="114236" cy="102409"/>
                    </a:xfrm>
                    <a:prstGeom prst="teardrop">
                      <a:avLst/>
                    </a:prstGeom>
                    <a:grpFill/>
                    <a:ln w="6350" cap="flat" cmpd="sng" algn="ctr">
                      <a:solidFill>
                        <a:srgbClr val="604A7B"/>
                      </a:solidFill>
                      <a:prstDash val="solid"/>
                      <a:round/>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sp>
              <p:nvSpPr>
                <p:cNvPr id="160" name="TextBox 159"/>
                <p:cNvSpPr txBox="1"/>
                <p:nvPr/>
              </p:nvSpPr>
              <p:spPr>
                <a:xfrm>
                  <a:off x="1398593" y="3738641"/>
                  <a:ext cx="596184" cy="253916"/>
                </a:xfrm>
                <a:prstGeom prst="rect">
                  <a:avLst/>
                </a:prstGeom>
                <a:noFill/>
              </p:spPr>
              <p:txBody>
                <a:bodyPr wrap="none" rtlCol="0">
                  <a:spAutoFit/>
                </a:bodyPr>
                <a:lstStyle/>
                <a:p>
                  <a:pPr defTabSz="914400"/>
                  <a:r>
                    <a:rPr lang="en-US" sz="1050" dirty="0" smtClean="0">
                      <a:solidFill>
                        <a:prstClr val="black"/>
                      </a:solidFill>
                      <a:latin typeface="Arial"/>
                      <a:cs typeface="Arial"/>
                    </a:rPr>
                    <a:t>F-</a:t>
                  </a:r>
                  <a:r>
                    <a:rPr lang="en-US" sz="1050" dirty="0" err="1" smtClean="0">
                      <a:solidFill>
                        <a:prstClr val="black"/>
                      </a:solidFill>
                      <a:latin typeface="Arial"/>
                      <a:cs typeface="Arial"/>
                    </a:rPr>
                    <a:t>actin</a:t>
                  </a:r>
                  <a:endParaRPr lang="en-US" sz="1050" dirty="0">
                    <a:solidFill>
                      <a:prstClr val="black"/>
                    </a:solidFill>
                    <a:latin typeface="Arial"/>
                    <a:cs typeface="Arial"/>
                  </a:endParaRPr>
                </a:p>
              </p:txBody>
            </p:sp>
          </p:grpSp>
          <p:sp>
            <p:nvSpPr>
              <p:cNvPr id="154" name="Right Arrow 153"/>
              <p:cNvSpPr/>
              <p:nvPr/>
            </p:nvSpPr>
            <p:spPr>
              <a:xfrm rot="16200000">
                <a:off x="1433221" y="4169893"/>
                <a:ext cx="189273" cy="258528"/>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Arial"/>
                  <a:cs typeface="Arial"/>
                </a:endParaRPr>
              </a:p>
            </p:txBody>
          </p:sp>
        </p:grpSp>
      </p:grpSp>
      <p:sp>
        <p:nvSpPr>
          <p:cNvPr id="233" name="Text Box 13"/>
          <p:cNvSpPr txBox="1">
            <a:spLocks noChangeArrowheads="1"/>
          </p:cNvSpPr>
          <p:nvPr/>
        </p:nvSpPr>
        <p:spPr bwMode="auto">
          <a:xfrm>
            <a:off x="88240" y="6164413"/>
            <a:ext cx="5508104" cy="584775"/>
          </a:xfrm>
          <a:prstGeom prst="rect">
            <a:avLst/>
          </a:prstGeom>
          <a:solidFill>
            <a:schemeClr val="accent1">
              <a:lumMod val="40000"/>
              <a:lumOff val="60000"/>
            </a:schemeClr>
          </a:solidFill>
          <a:ln w="9525">
            <a:noFill/>
            <a:miter lim="800000"/>
            <a:headEnd/>
            <a:tailEnd/>
          </a:ln>
        </p:spPr>
        <p:txBody>
          <a:bodyPr wrap="square">
            <a:prstTxWarp prst="textNoShape">
              <a:avLst/>
            </a:prstTxWarp>
            <a:spAutoFit/>
          </a:bodyPr>
          <a:lstStyle/>
          <a:p>
            <a:pPr algn="ctr" defTabSz="914400"/>
            <a:r>
              <a:rPr lang="es-ES_tradnl" sz="1600" dirty="0" smtClean="0">
                <a:solidFill>
                  <a:prstClr val="black"/>
                </a:solidFill>
                <a:latin typeface="Arial"/>
                <a:cs typeface="Arial"/>
              </a:rPr>
              <a:t>LPS/TLR4-mediated </a:t>
            </a:r>
            <a:r>
              <a:rPr lang="es-ES_tradnl" sz="1600" dirty="0" err="1" smtClean="0">
                <a:solidFill>
                  <a:prstClr val="black"/>
                </a:solidFill>
                <a:latin typeface="Arial"/>
                <a:cs typeface="Arial"/>
              </a:rPr>
              <a:t>increase</a:t>
            </a:r>
            <a:r>
              <a:rPr lang="es-ES_tradnl" sz="1600" dirty="0" smtClean="0">
                <a:solidFill>
                  <a:prstClr val="black"/>
                </a:solidFill>
                <a:latin typeface="Arial"/>
                <a:cs typeface="Arial"/>
              </a:rPr>
              <a:t> in </a:t>
            </a:r>
            <a:r>
              <a:rPr lang="es-ES_tradnl" sz="1600" dirty="0" err="1" smtClean="0">
                <a:solidFill>
                  <a:prstClr val="black"/>
                </a:solidFill>
                <a:latin typeface="Arial"/>
                <a:cs typeface="Arial"/>
              </a:rPr>
              <a:t>directionality</a:t>
            </a:r>
            <a:r>
              <a:rPr lang="es-ES_tradnl" sz="1600" dirty="0" smtClean="0">
                <a:solidFill>
                  <a:prstClr val="black"/>
                </a:solidFill>
                <a:latin typeface="Arial"/>
                <a:cs typeface="Arial"/>
              </a:rPr>
              <a:t> </a:t>
            </a:r>
            <a:r>
              <a:rPr lang="es-ES_tradnl" sz="1600" dirty="0" err="1" smtClean="0">
                <a:solidFill>
                  <a:prstClr val="black"/>
                </a:solidFill>
                <a:latin typeface="Arial"/>
                <a:cs typeface="Arial"/>
              </a:rPr>
              <a:t>might</a:t>
            </a:r>
            <a:r>
              <a:rPr lang="es-ES_tradnl" sz="1600" dirty="0" smtClean="0">
                <a:solidFill>
                  <a:prstClr val="black"/>
                </a:solidFill>
                <a:latin typeface="Arial"/>
                <a:cs typeface="Arial"/>
              </a:rPr>
              <a:t> </a:t>
            </a:r>
            <a:r>
              <a:rPr lang="es-ES_tradnl" sz="1600" dirty="0" err="1" smtClean="0">
                <a:solidFill>
                  <a:prstClr val="black"/>
                </a:solidFill>
                <a:latin typeface="Arial"/>
                <a:cs typeface="Arial"/>
              </a:rPr>
              <a:t>aid</a:t>
            </a:r>
            <a:r>
              <a:rPr lang="es-ES_tradnl" sz="1600" dirty="0" smtClean="0">
                <a:solidFill>
                  <a:prstClr val="black"/>
                </a:solidFill>
                <a:latin typeface="Arial"/>
                <a:cs typeface="Arial"/>
              </a:rPr>
              <a:t> B </a:t>
            </a:r>
            <a:r>
              <a:rPr lang="es-ES_tradnl" sz="1600" dirty="0" err="1" smtClean="0">
                <a:solidFill>
                  <a:prstClr val="black"/>
                </a:solidFill>
                <a:latin typeface="Arial"/>
                <a:cs typeface="Arial"/>
              </a:rPr>
              <a:t>cells</a:t>
            </a:r>
            <a:r>
              <a:rPr lang="es-ES_tradnl" sz="1600" dirty="0" smtClean="0">
                <a:solidFill>
                  <a:prstClr val="black"/>
                </a:solidFill>
                <a:latin typeface="Arial"/>
                <a:cs typeface="Arial"/>
              </a:rPr>
              <a:t> </a:t>
            </a:r>
            <a:r>
              <a:rPr lang="es-ES_tradnl" sz="1600" dirty="0" err="1" smtClean="0">
                <a:solidFill>
                  <a:prstClr val="black"/>
                </a:solidFill>
                <a:latin typeface="Arial"/>
                <a:cs typeface="Arial"/>
              </a:rPr>
              <a:t>to</a:t>
            </a:r>
            <a:r>
              <a:rPr lang="es-ES_tradnl" sz="1600" dirty="0" smtClean="0">
                <a:solidFill>
                  <a:prstClr val="black"/>
                </a:solidFill>
                <a:latin typeface="Arial"/>
                <a:cs typeface="Arial"/>
              </a:rPr>
              <a:t> </a:t>
            </a:r>
            <a:r>
              <a:rPr lang="es-ES_tradnl" sz="1600" dirty="0" err="1" smtClean="0">
                <a:solidFill>
                  <a:prstClr val="black"/>
                </a:solidFill>
                <a:latin typeface="Arial"/>
                <a:cs typeface="Arial"/>
              </a:rPr>
              <a:t>find</a:t>
            </a:r>
            <a:r>
              <a:rPr lang="es-ES_tradnl" sz="1600" dirty="0" smtClean="0">
                <a:solidFill>
                  <a:prstClr val="black"/>
                </a:solidFill>
                <a:latin typeface="Arial"/>
                <a:cs typeface="Arial"/>
              </a:rPr>
              <a:t> targets </a:t>
            </a:r>
            <a:endParaRPr lang="es-ES_tradnl" sz="1600" dirty="0">
              <a:solidFill>
                <a:prstClr val="black"/>
              </a:solidFill>
              <a:latin typeface="Arial"/>
              <a:cs typeface="Arial"/>
            </a:endParaRPr>
          </a:p>
        </p:txBody>
      </p:sp>
    </p:spTree>
    <p:extLst>
      <p:ext uri="{BB962C8B-B14F-4D97-AF65-F5344CB8AC3E}">
        <p14:creationId xmlns:p14="http://schemas.microsoft.com/office/powerpoint/2010/main" val="92848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9943" y="102787"/>
            <a:ext cx="4458656" cy="646331"/>
          </a:xfrm>
          <a:prstGeom prst="rect">
            <a:avLst/>
          </a:prstGeom>
          <a:noFill/>
        </p:spPr>
        <p:txBody>
          <a:bodyPr wrap="none" rtlCol="0">
            <a:spAutoFit/>
          </a:bodyPr>
          <a:lstStyle/>
          <a:p>
            <a:pPr defTabSz="914400"/>
            <a:r>
              <a:rPr lang="en-US" b="1" dirty="0" smtClean="0">
                <a:solidFill>
                  <a:srgbClr val="283A8F"/>
                </a:solidFill>
              </a:rPr>
              <a:t>Signaling </a:t>
            </a:r>
            <a:r>
              <a:rPr lang="en-US" b="1" dirty="0">
                <a:solidFill>
                  <a:srgbClr val="283A8F"/>
                </a:solidFill>
              </a:rPr>
              <a:t>Networks: From Data to </a:t>
            </a:r>
            <a:r>
              <a:rPr lang="en-US" b="1" dirty="0" smtClean="0">
                <a:solidFill>
                  <a:srgbClr val="283A8F"/>
                </a:solidFill>
              </a:rPr>
              <a:t>Modelling</a:t>
            </a:r>
          </a:p>
          <a:p>
            <a:pPr defTabSz="914400"/>
            <a:r>
              <a:rPr lang="en-US" b="1" dirty="0" smtClean="0">
                <a:solidFill>
                  <a:srgbClr val="283A8F"/>
                </a:solidFill>
              </a:rPr>
              <a:t>25-29 January 2016, Norwich, UK</a:t>
            </a:r>
            <a:endParaRPr lang="en-US" b="1" dirty="0">
              <a:solidFill>
                <a:srgbClr val="283A8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41" y="102787"/>
            <a:ext cx="1574056" cy="745239"/>
          </a:xfrm>
          <a:prstGeom prst="rect">
            <a:avLst/>
          </a:prstGeom>
        </p:spPr>
      </p:pic>
      <p:sp>
        <p:nvSpPr>
          <p:cNvPr id="5" name="Titre 1"/>
          <p:cNvSpPr txBox="1">
            <a:spLocks/>
          </p:cNvSpPr>
          <p:nvPr/>
        </p:nvSpPr>
        <p:spPr>
          <a:xfrm>
            <a:off x="72008" y="864050"/>
            <a:ext cx="9036496" cy="783586"/>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400" b="1" dirty="0" err="1" smtClean="0">
                <a:solidFill>
                  <a:srgbClr val="283A8F"/>
                </a:solidFill>
              </a:rPr>
              <a:t>Why</a:t>
            </a:r>
            <a:r>
              <a:rPr lang="fr-FR" sz="2400" b="1" dirty="0" smtClean="0">
                <a:solidFill>
                  <a:srgbClr val="283A8F"/>
                </a:solidFill>
              </a:rPr>
              <a:t> </a:t>
            </a:r>
            <a:r>
              <a:rPr lang="fr-FR" sz="2400" b="1" dirty="0" err="1" smtClean="0">
                <a:solidFill>
                  <a:srgbClr val="283A8F"/>
                </a:solidFill>
              </a:rPr>
              <a:t>I’m</a:t>
            </a:r>
            <a:r>
              <a:rPr lang="fr-FR" sz="2400" b="1" dirty="0" smtClean="0">
                <a:solidFill>
                  <a:srgbClr val="283A8F"/>
                </a:solidFill>
              </a:rPr>
              <a:t> </a:t>
            </a:r>
            <a:r>
              <a:rPr lang="fr-FR" sz="2400" b="1" dirty="0" err="1" smtClean="0">
                <a:solidFill>
                  <a:srgbClr val="283A8F"/>
                </a:solidFill>
              </a:rPr>
              <a:t>here</a:t>
            </a:r>
            <a:r>
              <a:rPr lang="fr-FR" sz="2400" b="1" dirty="0" smtClean="0">
                <a:solidFill>
                  <a:srgbClr val="283A8F"/>
                </a:solidFill>
              </a:rPr>
              <a:t>: </a:t>
            </a:r>
            <a:r>
              <a:rPr lang="en-GB" sz="1800" dirty="0" smtClean="0">
                <a:solidFill>
                  <a:prstClr val="black"/>
                </a:solidFill>
                <a:latin typeface="Arial"/>
                <a:cs typeface="Arial"/>
              </a:rPr>
              <a:t>Identification and characterization of the </a:t>
            </a:r>
            <a:r>
              <a:rPr lang="en-GB" sz="1800" b="1" u="sng" dirty="0" err="1" smtClean="0">
                <a:solidFill>
                  <a:prstClr val="black"/>
                </a:solidFill>
                <a:latin typeface="Arial"/>
                <a:cs typeface="Arial"/>
              </a:rPr>
              <a:t>signaling</a:t>
            </a:r>
            <a:r>
              <a:rPr lang="en-GB" sz="1800" b="1" u="sng" dirty="0" smtClean="0">
                <a:solidFill>
                  <a:prstClr val="black"/>
                </a:solidFill>
                <a:latin typeface="Arial"/>
                <a:cs typeface="Arial"/>
              </a:rPr>
              <a:t> events</a:t>
            </a:r>
            <a:r>
              <a:rPr lang="en-GB" sz="1800" dirty="0" smtClean="0">
                <a:solidFill>
                  <a:prstClr val="black"/>
                </a:solidFill>
                <a:latin typeface="Arial"/>
                <a:cs typeface="Arial"/>
              </a:rPr>
              <a:t> that trigger and spread the inflammatory bystander response during bacterial infection of epithelial cells</a:t>
            </a:r>
            <a:r>
              <a:rPr lang="en-US" sz="1800" dirty="0" smtClean="0">
                <a:solidFill>
                  <a:prstClr val="black"/>
                </a:solidFill>
                <a:latin typeface="Arial"/>
                <a:cs typeface="Arial"/>
              </a:rPr>
              <a:t> </a:t>
            </a:r>
            <a:endParaRPr lang="fr-FR" sz="1800" dirty="0">
              <a:solidFill>
                <a:prstClr val="black"/>
              </a:solidFill>
            </a:endParaRPr>
          </a:p>
        </p:txBody>
      </p:sp>
      <p:sp>
        <p:nvSpPr>
          <p:cNvPr id="7" name="TextBox 6"/>
          <p:cNvSpPr txBox="1"/>
          <p:nvPr/>
        </p:nvSpPr>
        <p:spPr>
          <a:xfrm>
            <a:off x="261641" y="1772816"/>
            <a:ext cx="8757654" cy="307777"/>
          </a:xfrm>
          <a:prstGeom prst="rect">
            <a:avLst/>
          </a:prstGeom>
          <a:solidFill>
            <a:schemeClr val="accent1">
              <a:lumMod val="40000"/>
              <a:lumOff val="60000"/>
            </a:schemeClr>
          </a:solidFill>
        </p:spPr>
        <p:txBody>
          <a:bodyPr wrap="none" rtlCol="0">
            <a:spAutoFit/>
          </a:bodyPr>
          <a:lstStyle/>
          <a:p>
            <a:pPr defTabSz="914400"/>
            <a:r>
              <a:rPr lang="en-US" sz="1400" dirty="0" err="1" smtClean="0">
                <a:solidFill>
                  <a:prstClr val="black"/>
                </a:solidFill>
              </a:rPr>
              <a:t>NF</a:t>
            </a:r>
            <a:r>
              <a:rPr lang="en-US" sz="1400" dirty="0" err="1" smtClean="0">
                <a:solidFill>
                  <a:prstClr val="black"/>
                </a:solidFill>
                <a:latin typeface="Symbol" charset="2"/>
                <a:ea typeface="Symbol" charset="2"/>
                <a:cs typeface="Symbol" charset="2"/>
              </a:rPr>
              <a:t>k</a:t>
            </a:r>
            <a:r>
              <a:rPr lang="en-US" sz="1400" dirty="0" err="1" smtClean="0">
                <a:solidFill>
                  <a:prstClr val="black"/>
                </a:solidFill>
              </a:rPr>
              <a:t>B</a:t>
            </a:r>
            <a:r>
              <a:rPr lang="en-US" sz="1400" dirty="0" smtClean="0">
                <a:solidFill>
                  <a:prstClr val="black"/>
                </a:solidFill>
              </a:rPr>
              <a:t> is implicated in cell homeostasis and survival, proliferation, inflammation </a:t>
            </a:r>
            <a:r>
              <a:rPr lang="en-US" sz="1400" dirty="0" smtClean="0">
                <a:solidFill>
                  <a:prstClr val="black"/>
                </a:solidFill>
                <a:sym typeface="Wingdings"/>
              </a:rPr>
              <a:t></a:t>
            </a:r>
            <a:r>
              <a:rPr lang="en-US" sz="1400" dirty="0" smtClean="0">
                <a:solidFill>
                  <a:prstClr val="black"/>
                </a:solidFill>
              </a:rPr>
              <a:t> signaling pathway is highly complex</a:t>
            </a:r>
            <a:endParaRPr lang="en-US" sz="1400" dirty="0">
              <a:solidFill>
                <a:prstClr val="black"/>
              </a:solidFill>
            </a:endParaRPr>
          </a:p>
        </p:txBody>
      </p:sp>
      <p:grpSp>
        <p:nvGrpSpPr>
          <p:cNvPr id="8" name="Grouper 1"/>
          <p:cNvGrpSpPr/>
          <p:nvPr/>
        </p:nvGrpSpPr>
        <p:grpSpPr>
          <a:xfrm>
            <a:off x="72008" y="3356992"/>
            <a:ext cx="3987323" cy="3288485"/>
            <a:chOff x="7087704" y="1699983"/>
            <a:chExt cx="821635" cy="680344"/>
          </a:xfrm>
        </p:grpSpPr>
        <p:grpSp>
          <p:nvGrpSpPr>
            <p:cNvPr id="9" name="Grouper 2"/>
            <p:cNvGrpSpPr/>
            <p:nvPr/>
          </p:nvGrpSpPr>
          <p:grpSpPr>
            <a:xfrm>
              <a:off x="7087704" y="1718216"/>
              <a:ext cx="821635" cy="662111"/>
              <a:chOff x="7087704" y="1718216"/>
              <a:chExt cx="821635" cy="662111"/>
            </a:xfrm>
          </p:grpSpPr>
          <p:grpSp>
            <p:nvGrpSpPr>
              <p:cNvPr id="14" name="Grouper 30"/>
              <p:cNvGrpSpPr/>
              <p:nvPr/>
            </p:nvGrpSpPr>
            <p:grpSpPr>
              <a:xfrm>
                <a:off x="7087704" y="1718216"/>
                <a:ext cx="417443" cy="662111"/>
                <a:chOff x="2517912" y="3368261"/>
                <a:chExt cx="417443" cy="662111"/>
              </a:xfrm>
            </p:grpSpPr>
            <p:cxnSp>
              <p:nvCxnSpPr>
                <p:cNvPr id="20" name="Connecteur droit 41"/>
                <p:cNvCxnSpPr/>
                <p:nvPr/>
              </p:nvCxnSpPr>
              <p:spPr>
                <a:xfrm flipH="1">
                  <a:off x="2517912" y="3368261"/>
                  <a:ext cx="1" cy="659902"/>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Connecteur droit 42"/>
                <p:cNvCxnSpPr/>
                <p:nvPr/>
              </p:nvCxnSpPr>
              <p:spPr>
                <a:xfrm>
                  <a:off x="2924314" y="3368261"/>
                  <a:ext cx="0" cy="662111"/>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Connecteur droit 43"/>
                <p:cNvCxnSpPr/>
                <p:nvPr/>
              </p:nvCxnSpPr>
              <p:spPr>
                <a:xfrm flipH="1" flipV="1">
                  <a:off x="2517912" y="4025954"/>
                  <a:ext cx="417443" cy="2209"/>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Ellipse 44"/>
                <p:cNvSpPr/>
                <p:nvPr/>
              </p:nvSpPr>
              <p:spPr>
                <a:xfrm>
                  <a:off x="2628344" y="3762254"/>
                  <a:ext cx="154609" cy="228148"/>
                </a:xfrm>
                <a:prstGeom prst="ellipse">
                  <a:avLst/>
                </a:prstGeom>
                <a:solidFill>
                  <a:schemeClr val="tx1">
                    <a:lumMod val="50000"/>
                    <a:lumOff val="50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dirty="0" smtClean="0">
                    <a:solidFill>
                      <a:prstClr val="white"/>
                    </a:solidFill>
                  </a:endParaRPr>
                </a:p>
                <a:p>
                  <a:pPr algn="ctr" defTabSz="914400"/>
                  <a:endParaRPr lang="fr-FR" dirty="0">
                    <a:solidFill>
                      <a:prstClr val="white"/>
                    </a:solidFill>
                  </a:endParaRPr>
                </a:p>
                <a:p>
                  <a:pPr algn="ctr" defTabSz="914400"/>
                  <a:endParaRPr lang="fr-FR" dirty="0">
                    <a:solidFill>
                      <a:prstClr val="white"/>
                    </a:solidFill>
                  </a:endParaRPr>
                </a:p>
              </p:txBody>
            </p:sp>
          </p:grpSp>
          <p:grpSp>
            <p:nvGrpSpPr>
              <p:cNvPr id="15" name="Grouper 31"/>
              <p:cNvGrpSpPr/>
              <p:nvPr/>
            </p:nvGrpSpPr>
            <p:grpSpPr>
              <a:xfrm>
                <a:off x="7498522" y="1718216"/>
                <a:ext cx="410817" cy="662111"/>
                <a:chOff x="2513497" y="3368261"/>
                <a:chExt cx="410817" cy="662111"/>
              </a:xfrm>
            </p:grpSpPr>
            <p:cxnSp>
              <p:nvCxnSpPr>
                <p:cNvPr id="16" name="Connecteur droit 37"/>
                <p:cNvCxnSpPr/>
                <p:nvPr/>
              </p:nvCxnSpPr>
              <p:spPr>
                <a:xfrm>
                  <a:off x="2517913" y="3368261"/>
                  <a:ext cx="1071" cy="662111"/>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7" name="Connecteur droit 38"/>
                <p:cNvCxnSpPr/>
                <p:nvPr/>
              </p:nvCxnSpPr>
              <p:spPr>
                <a:xfrm>
                  <a:off x="2924314" y="3368261"/>
                  <a:ext cx="0" cy="662111"/>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39"/>
                <p:cNvCxnSpPr/>
                <p:nvPr/>
              </p:nvCxnSpPr>
              <p:spPr>
                <a:xfrm flipH="1" flipV="1">
                  <a:off x="2513497" y="4028163"/>
                  <a:ext cx="410817" cy="2209"/>
                </a:xfrm>
                <a:prstGeom prst="line">
                  <a:avLst/>
                </a:prstGeom>
                <a:ln w="127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Ellipse 40"/>
                <p:cNvSpPr/>
                <p:nvPr/>
              </p:nvSpPr>
              <p:spPr>
                <a:xfrm>
                  <a:off x="2654912" y="3796571"/>
                  <a:ext cx="154609" cy="193831"/>
                </a:xfrm>
                <a:prstGeom prst="ellipse">
                  <a:avLst/>
                </a:prstGeom>
                <a:solidFill>
                  <a:schemeClr val="tx1">
                    <a:lumMod val="50000"/>
                    <a:lumOff val="50000"/>
                  </a:scheme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grpSp>
          <p:nvGrpSpPr>
            <p:cNvPr id="10" name="Grouper 3"/>
            <p:cNvGrpSpPr/>
            <p:nvPr/>
          </p:nvGrpSpPr>
          <p:grpSpPr>
            <a:xfrm>
              <a:off x="7087706" y="1699983"/>
              <a:ext cx="406400" cy="18233"/>
              <a:chOff x="7087706" y="1699983"/>
              <a:chExt cx="406400" cy="18233"/>
            </a:xfrm>
          </p:grpSpPr>
          <p:cxnSp>
            <p:nvCxnSpPr>
              <p:cNvPr id="12" name="Connecteur droit 24"/>
              <p:cNvCxnSpPr/>
              <p:nvPr/>
            </p:nvCxnSpPr>
            <p:spPr>
              <a:xfrm flipV="1">
                <a:off x="7087706" y="1717630"/>
                <a:ext cx="153930" cy="586"/>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27"/>
              <p:cNvCxnSpPr/>
              <p:nvPr/>
            </p:nvCxnSpPr>
            <p:spPr>
              <a:xfrm flipH="1" flipV="1">
                <a:off x="7341908" y="1699983"/>
                <a:ext cx="152198" cy="18233"/>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cxnSp>
          <p:nvCxnSpPr>
            <p:cNvPr id="11" name="Connecteur droit 14"/>
            <p:cNvCxnSpPr/>
            <p:nvPr/>
          </p:nvCxnSpPr>
          <p:spPr>
            <a:xfrm>
              <a:off x="7504009" y="1718216"/>
              <a:ext cx="405330" cy="1"/>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24" name="Forme libre 51"/>
          <p:cNvSpPr/>
          <p:nvPr/>
        </p:nvSpPr>
        <p:spPr>
          <a:xfrm rot="21015002">
            <a:off x="630204" y="2796886"/>
            <a:ext cx="891185" cy="609088"/>
          </a:xfrm>
          <a:custGeom>
            <a:avLst/>
            <a:gdLst>
              <a:gd name="connsiteX0" fmla="*/ 26969 w 722369"/>
              <a:gd name="connsiteY0" fmla="*/ 553656 h 573901"/>
              <a:gd name="connsiteX1" fmla="*/ 5259 w 722369"/>
              <a:gd name="connsiteY1" fmla="*/ 227989 h 573901"/>
              <a:gd name="connsiteX2" fmla="*/ 113809 w 722369"/>
              <a:gd name="connsiteY2" fmla="*/ 130289 h 573901"/>
              <a:gd name="connsiteX3" fmla="*/ 157229 w 722369"/>
              <a:gd name="connsiteY3" fmla="*/ 249700 h 573901"/>
              <a:gd name="connsiteX4" fmla="*/ 102954 w 722369"/>
              <a:gd name="connsiteY4" fmla="*/ 510233 h 573901"/>
              <a:gd name="connsiteX5" fmla="*/ 233215 w 722369"/>
              <a:gd name="connsiteY5" fmla="*/ 282267 h 573901"/>
              <a:gd name="connsiteX6" fmla="*/ 233215 w 722369"/>
              <a:gd name="connsiteY6" fmla="*/ 43444 h 573901"/>
              <a:gd name="connsiteX7" fmla="*/ 385185 w 722369"/>
              <a:gd name="connsiteY7" fmla="*/ 65155 h 573901"/>
              <a:gd name="connsiteX8" fmla="*/ 276635 w 722369"/>
              <a:gd name="connsiteY8" fmla="*/ 521089 h 573901"/>
              <a:gd name="connsiteX9" fmla="*/ 450315 w 722369"/>
              <a:gd name="connsiteY9" fmla="*/ 412533 h 573901"/>
              <a:gd name="connsiteX10" fmla="*/ 396040 w 722369"/>
              <a:gd name="connsiteY10" fmla="*/ 173711 h 573901"/>
              <a:gd name="connsiteX11" fmla="*/ 504590 w 722369"/>
              <a:gd name="connsiteY11" fmla="*/ 22 h 573901"/>
              <a:gd name="connsiteX12" fmla="*/ 602285 w 722369"/>
              <a:gd name="connsiteY12" fmla="*/ 162856 h 573901"/>
              <a:gd name="connsiteX13" fmla="*/ 569720 w 722369"/>
              <a:gd name="connsiteY13" fmla="*/ 336544 h 573901"/>
              <a:gd name="connsiteX14" fmla="*/ 689125 w 722369"/>
              <a:gd name="connsiteY14" fmla="*/ 227989 h 573901"/>
              <a:gd name="connsiteX15" fmla="*/ 721691 w 722369"/>
              <a:gd name="connsiteY15" fmla="*/ 336544 h 573901"/>
              <a:gd name="connsiteX16" fmla="*/ 667415 w 722369"/>
              <a:gd name="connsiteY16" fmla="*/ 553656 h 573901"/>
              <a:gd name="connsiteX17" fmla="*/ 678270 w 722369"/>
              <a:gd name="connsiteY17" fmla="*/ 564511 h 573901"/>
              <a:gd name="connsiteX0" fmla="*/ 26969 w 722369"/>
              <a:gd name="connsiteY0" fmla="*/ 553764 h 574009"/>
              <a:gd name="connsiteX1" fmla="*/ 5259 w 722369"/>
              <a:gd name="connsiteY1" fmla="*/ 228097 h 574009"/>
              <a:gd name="connsiteX2" fmla="*/ 113809 w 722369"/>
              <a:gd name="connsiteY2" fmla="*/ 130397 h 574009"/>
              <a:gd name="connsiteX3" fmla="*/ 157229 w 722369"/>
              <a:gd name="connsiteY3" fmla="*/ 249808 h 574009"/>
              <a:gd name="connsiteX4" fmla="*/ 102954 w 722369"/>
              <a:gd name="connsiteY4" fmla="*/ 510341 h 574009"/>
              <a:gd name="connsiteX5" fmla="*/ 233215 w 722369"/>
              <a:gd name="connsiteY5" fmla="*/ 282375 h 574009"/>
              <a:gd name="connsiteX6" fmla="*/ 233215 w 722369"/>
              <a:gd name="connsiteY6" fmla="*/ 43552 h 574009"/>
              <a:gd name="connsiteX7" fmla="*/ 385185 w 722369"/>
              <a:gd name="connsiteY7" fmla="*/ 65263 h 574009"/>
              <a:gd name="connsiteX8" fmla="*/ 276635 w 722369"/>
              <a:gd name="connsiteY8" fmla="*/ 521197 h 574009"/>
              <a:gd name="connsiteX9" fmla="*/ 450315 w 722369"/>
              <a:gd name="connsiteY9" fmla="*/ 412641 h 574009"/>
              <a:gd name="connsiteX10" fmla="*/ 488907 w 722369"/>
              <a:gd name="connsiteY10" fmla="*/ 189850 h 574009"/>
              <a:gd name="connsiteX11" fmla="*/ 504590 w 722369"/>
              <a:gd name="connsiteY11" fmla="*/ 130 h 574009"/>
              <a:gd name="connsiteX12" fmla="*/ 602285 w 722369"/>
              <a:gd name="connsiteY12" fmla="*/ 162964 h 574009"/>
              <a:gd name="connsiteX13" fmla="*/ 569720 w 722369"/>
              <a:gd name="connsiteY13" fmla="*/ 336652 h 574009"/>
              <a:gd name="connsiteX14" fmla="*/ 689125 w 722369"/>
              <a:gd name="connsiteY14" fmla="*/ 228097 h 574009"/>
              <a:gd name="connsiteX15" fmla="*/ 721691 w 722369"/>
              <a:gd name="connsiteY15" fmla="*/ 336652 h 574009"/>
              <a:gd name="connsiteX16" fmla="*/ 667415 w 722369"/>
              <a:gd name="connsiteY16" fmla="*/ 553764 h 574009"/>
              <a:gd name="connsiteX17" fmla="*/ 678270 w 722369"/>
              <a:gd name="connsiteY17" fmla="*/ 564619 h 574009"/>
              <a:gd name="connsiteX0" fmla="*/ 115874 w 811274"/>
              <a:gd name="connsiteY0" fmla="*/ 553765 h 574010"/>
              <a:gd name="connsiteX1" fmla="*/ 1297 w 811274"/>
              <a:gd name="connsiteY1" fmla="*/ 212067 h 574010"/>
              <a:gd name="connsiteX2" fmla="*/ 202714 w 811274"/>
              <a:gd name="connsiteY2" fmla="*/ 130398 h 574010"/>
              <a:gd name="connsiteX3" fmla="*/ 246134 w 811274"/>
              <a:gd name="connsiteY3" fmla="*/ 249809 h 574010"/>
              <a:gd name="connsiteX4" fmla="*/ 191859 w 811274"/>
              <a:gd name="connsiteY4" fmla="*/ 510342 h 574010"/>
              <a:gd name="connsiteX5" fmla="*/ 322120 w 811274"/>
              <a:gd name="connsiteY5" fmla="*/ 282376 h 574010"/>
              <a:gd name="connsiteX6" fmla="*/ 322120 w 811274"/>
              <a:gd name="connsiteY6" fmla="*/ 43553 h 574010"/>
              <a:gd name="connsiteX7" fmla="*/ 474090 w 811274"/>
              <a:gd name="connsiteY7" fmla="*/ 65264 h 574010"/>
              <a:gd name="connsiteX8" fmla="*/ 365540 w 811274"/>
              <a:gd name="connsiteY8" fmla="*/ 521198 h 574010"/>
              <a:gd name="connsiteX9" fmla="*/ 539220 w 811274"/>
              <a:gd name="connsiteY9" fmla="*/ 412642 h 574010"/>
              <a:gd name="connsiteX10" fmla="*/ 577812 w 811274"/>
              <a:gd name="connsiteY10" fmla="*/ 189851 h 574010"/>
              <a:gd name="connsiteX11" fmla="*/ 593495 w 811274"/>
              <a:gd name="connsiteY11" fmla="*/ 131 h 574010"/>
              <a:gd name="connsiteX12" fmla="*/ 691190 w 811274"/>
              <a:gd name="connsiteY12" fmla="*/ 162965 h 574010"/>
              <a:gd name="connsiteX13" fmla="*/ 658625 w 811274"/>
              <a:gd name="connsiteY13" fmla="*/ 336653 h 574010"/>
              <a:gd name="connsiteX14" fmla="*/ 778030 w 811274"/>
              <a:gd name="connsiteY14" fmla="*/ 228098 h 574010"/>
              <a:gd name="connsiteX15" fmla="*/ 810596 w 811274"/>
              <a:gd name="connsiteY15" fmla="*/ 336653 h 574010"/>
              <a:gd name="connsiteX16" fmla="*/ 756320 w 811274"/>
              <a:gd name="connsiteY16" fmla="*/ 553765 h 574010"/>
              <a:gd name="connsiteX17" fmla="*/ 767175 w 811274"/>
              <a:gd name="connsiteY17" fmla="*/ 564620 h 574010"/>
              <a:gd name="connsiteX0" fmla="*/ 122968 w 818368"/>
              <a:gd name="connsiteY0" fmla="*/ 553765 h 574010"/>
              <a:gd name="connsiteX1" fmla="*/ 8391 w 818368"/>
              <a:gd name="connsiteY1" fmla="*/ 212067 h 574010"/>
              <a:gd name="connsiteX2" fmla="*/ 36043 w 818368"/>
              <a:gd name="connsiteY2" fmla="*/ 28360 h 574010"/>
              <a:gd name="connsiteX3" fmla="*/ 253228 w 818368"/>
              <a:gd name="connsiteY3" fmla="*/ 249809 h 574010"/>
              <a:gd name="connsiteX4" fmla="*/ 198953 w 818368"/>
              <a:gd name="connsiteY4" fmla="*/ 510342 h 574010"/>
              <a:gd name="connsiteX5" fmla="*/ 329214 w 818368"/>
              <a:gd name="connsiteY5" fmla="*/ 282376 h 574010"/>
              <a:gd name="connsiteX6" fmla="*/ 329214 w 818368"/>
              <a:gd name="connsiteY6" fmla="*/ 43553 h 574010"/>
              <a:gd name="connsiteX7" fmla="*/ 481184 w 818368"/>
              <a:gd name="connsiteY7" fmla="*/ 65264 h 574010"/>
              <a:gd name="connsiteX8" fmla="*/ 372634 w 818368"/>
              <a:gd name="connsiteY8" fmla="*/ 521198 h 574010"/>
              <a:gd name="connsiteX9" fmla="*/ 546314 w 818368"/>
              <a:gd name="connsiteY9" fmla="*/ 412642 h 574010"/>
              <a:gd name="connsiteX10" fmla="*/ 584906 w 818368"/>
              <a:gd name="connsiteY10" fmla="*/ 189851 h 574010"/>
              <a:gd name="connsiteX11" fmla="*/ 600589 w 818368"/>
              <a:gd name="connsiteY11" fmla="*/ 131 h 574010"/>
              <a:gd name="connsiteX12" fmla="*/ 698284 w 818368"/>
              <a:gd name="connsiteY12" fmla="*/ 162965 h 574010"/>
              <a:gd name="connsiteX13" fmla="*/ 665719 w 818368"/>
              <a:gd name="connsiteY13" fmla="*/ 336653 h 574010"/>
              <a:gd name="connsiteX14" fmla="*/ 785124 w 818368"/>
              <a:gd name="connsiteY14" fmla="*/ 228098 h 574010"/>
              <a:gd name="connsiteX15" fmla="*/ 817690 w 818368"/>
              <a:gd name="connsiteY15" fmla="*/ 336653 h 574010"/>
              <a:gd name="connsiteX16" fmla="*/ 763414 w 818368"/>
              <a:gd name="connsiteY16" fmla="*/ 553765 h 574010"/>
              <a:gd name="connsiteX17" fmla="*/ 774269 w 818368"/>
              <a:gd name="connsiteY17" fmla="*/ 564620 h 574010"/>
              <a:gd name="connsiteX0" fmla="*/ 120328 w 815728"/>
              <a:gd name="connsiteY0" fmla="*/ 553765 h 574010"/>
              <a:gd name="connsiteX1" fmla="*/ 5751 w 815728"/>
              <a:gd name="connsiteY1" fmla="*/ 212067 h 574010"/>
              <a:gd name="connsiteX2" fmla="*/ 33403 w 815728"/>
              <a:gd name="connsiteY2" fmla="*/ 28360 h 574010"/>
              <a:gd name="connsiteX3" fmla="*/ 173198 w 815728"/>
              <a:gd name="connsiteY3" fmla="*/ 236450 h 574010"/>
              <a:gd name="connsiteX4" fmla="*/ 196313 w 815728"/>
              <a:gd name="connsiteY4" fmla="*/ 510342 h 574010"/>
              <a:gd name="connsiteX5" fmla="*/ 326574 w 815728"/>
              <a:gd name="connsiteY5" fmla="*/ 282376 h 574010"/>
              <a:gd name="connsiteX6" fmla="*/ 326574 w 815728"/>
              <a:gd name="connsiteY6" fmla="*/ 43553 h 574010"/>
              <a:gd name="connsiteX7" fmla="*/ 478544 w 815728"/>
              <a:gd name="connsiteY7" fmla="*/ 65264 h 574010"/>
              <a:gd name="connsiteX8" fmla="*/ 369994 w 815728"/>
              <a:gd name="connsiteY8" fmla="*/ 521198 h 574010"/>
              <a:gd name="connsiteX9" fmla="*/ 543674 w 815728"/>
              <a:gd name="connsiteY9" fmla="*/ 412642 h 574010"/>
              <a:gd name="connsiteX10" fmla="*/ 582266 w 815728"/>
              <a:gd name="connsiteY10" fmla="*/ 189851 h 574010"/>
              <a:gd name="connsiteX11" fmla="*/ 597949 w 815728"/>
              <a:gd name="connsiteY11" fmla="*/ 131 h 574010"/>
              <a:gd name="connsiteX12" fmla="*/ 695644 w 815728"/>
              <a:gd name="connsiteY12" fmla="*/ 162965 h 574010"/>
              <a:gd name="connsiteX13" fmla="*/ 663079 w 815728"/>
              <a:gd name="connsiteY13" fmla="*/ 336653 h 574010"/>
              <a:gd name="connsiteX14" fmla="*/ 782484 w 815728"/>
              <a:gd name="connsiteY14" fmla="*/ 228098 h 574010"/>
              <a:gd name="connsiteX15" fmla="*/ 815050 w 815728"/>
              <a:gd name="connsiteY15" fmla="*/ 336653 h 574010"/>
              <a:gd name="connsiteX16" fmla="*/ 760774 w 815728"/>
              <a:gd name="connsiteY16" fmla="*/ 553765 h 574010"/>
              <a:gd name="connsiteX17" fmla="*/ 771629 w 815728"/>
              <a:gd name="connsiteY17" fmla="*/ 564620 h 574010"/>
              <a:gd name="connsiteX0" fmla="*/ 120328 w 815728"/>
              <a:gd name="connsiteY0" fmla="*/ 553765 h 574010"/>
              <a:gd name="connsiteX1" fmla="*/ 5751 w 815728"/>
              <a:gd name="connsiteY1" fmla="*/ 212067 h 574010"/>
              <a:gd name="connsiteX2" fmla="*/ 33403 w 815728"/>
              <a:gd name="connsiteY2" fmla="*/ 28360 h 574010"/>
              <a:gd name="connsiteX3" fmla="*/ 173198 w 815728"/>
              <a:gd name="connsiteY3" fmla="*/ 236450 h 574010"/>
              <a:gd name="connsiteX4" fmla="*/ 196313 w 815728"/>
              <a:gd name="connsiteY4" fmla="*/ 510342 h 574010"/>
              <a:gd name="connsiteX5" fmla="*/ 280140 w 815728"/>
              <a:gd name="connsiteY5" fmla="*/ 274360 h 574010"/>
              <a:gd name="connsiteX6" fmla="*/ 326574 w 815728"/>
              <a:gd name="connsiteY6" fmla="*/ 43553 h 574010"/>
              <a:gd name="connsiteX7" fmla="*/ 478544 w 815728"/>
              <a:gd name="connsiteY7" fmla="*/ 65264 h 574010"/>
              <a:gd name="connsiteX8" fmla="*/ 369994 w 815728"/>
              <a:gd name="connsiteY8" fmla="*/ 521198 h 574010"/>
              <a:gd name="connsiteX9" fmla="*/ 543674 w 815728"/>
              <a:gd name="connsiteY9" fmla="*/ 412642 h 574010"/>
              <a:gd name="connsiteX10" fmla="*/ 582266 w 815728"/>
              <a:gd name="connsiteY10" fmla="*/ 189851 h 574010"/>
              <a:gd name="connsiteX11" fmla="*/ 597949 w 815728"/>
              <a:gd name="connsiteY11" fmla="*/ 131 h 574010"/>
              <a:gd name="connsiteX12" fmla="*/ 695644 w 815728"/>
              <a:gd name="connsiteY12" fmla="*/ 162965 h 574010"/>
              <a:gd name="connsiteX13" fmla="*/ 663079 w 815728"/>
              <a:gd name="connsiteY13" fmla="*/ 336653 h 574010"/>
              <a:gd name="connsiteX14" fmla="*/ 782484 w 815728"/>
              <a:gd name="connsiteY14" fmla="*/ 228098 h 574010"/>
              <a:gd name="connsiteX15" fmla="*/ 815050 w 815728"/>
              <a:gd name="connsiteY15" fmla="*/ 336653 h 574010"/>
              <a:gd name="connsiteX16" fmla="*/ 760774 w 815728"/>
              <a:gd name="connsiteY16" fmla="*/ 553765 h 574010"/>
              <a:gd name="connsiteX17" fmla="*/ 771629 w 815728"/>
              <a:gd name="connsiteY17" fmla="*/ 564620 h 574010"/>
              <a:gd name="connsiteX0" fmla="*/ 120328 w 815728"/>
              <a:gd name="connsiteY0" fmla="*/ 574445 h 594690"/>
              <a:gd name="connsiteX1" fmla="*/ 5751 w 815728"/>
              <a:gd name="connsiteY1" fmla="*/ 232747 h 594690"/>
              <a:gd name="connsiteX2" fmla="*/ 33403 w 815728"/>
              <a:gd name="connsiteY2" fmla="*/ 49040 h 594690"/>
              <a:gd name="connsiteX3" fmla="*/ 173198 w 815728"/>
              <a:gd name="connsiteY3" fmla="*/ 257130 h 594690"/>
              <a:gd name="connsiteX4" fmla="*/ 196313 w 815728"/>
              <a:gd name="connsiteY4" fmla="*/ 531022 h 594690"/>
              <a:gd name="connsiteX5" fmla="*/ 280140 w 815728"/>
              <a:gd name="connsiteY5" fmla="*/ 295040 h 594690"/>
              <a:gd name="connsiteX6" fmla="*/ 239026 w 815728"/>
              <a:gd name="connsiteY6" fmla="*/ 17103 h 594690"/>
              <a:gd name="connsiteX7" fmla="*/ 478544 w 815728"/>
              <a:gd name="connsiteY7" fmla="*/ 85944 h 594690"/>
              <a:gd name="connsiteX8" fmla="*/ 369994 w 815728"/>
              <a:gd name="connsiteY8" fmla="*/ 541878 h 594690"/>
              <a:gd name="connsiteX9" fmla="*/ 543674 w 815728"/>
              <a:gd name="connsiteY9" fmla="*/ 433322 h 594690"/>
              <a:gd name="connsiteX10" fmla="*/ 582266 w 815728"/>
              <a:gd name="connsiteY10" fmla="*/ 210531 h 594690"/>
              <a:gd name="connsiteX11" fmla="*/ 597949 w 815728"/>
              <a:gd name="connsiteY11" fmla="*/ 20811 h 594690"/>
              <a:gd name="connsiteX12" fmla="*/ 695644 w 815728"/>
              <a:gd name="connsiteY12" fmla="*/ 183645 h 594690"/>
              <a:gd name="connsiteX13" fmla="*/ 663079 w 815728"/>
              <a:gd name="connsiteY13" fmla="*/ 357333 h 594690"/>
              <a:gd name="connsiteX14" fmla="*/ 782484 w 815728"/>
              <a:gd name="connsiteY14" fmla="*/ 248778 h 594690"/>
              <a:gd name="connsiteX15" fmla="*/ 815050 w 815728"/>
              <a:gd name="connsiteY15" fmla="*/ 357333 h 594690"/>
              <a:gd name="connsiteX16" fmla="*/ 760774 w 815728"/>
              <a:gd name="connsiteY16" fmla="*/ 574445 h 594690"/>
              <a:gd name="connsiteX17" fmla="*/ 771629 w 815728"/>
              <a:gd name="connsiteY17" fmla="*/ 585300 h 594690"/>
              <a:gd name="connsiteX0" fmla="*/ 120328 w 815728"/>
              <a:gd name="connsiteY0" fmla="*/ 580196 h 600441"/>
              <a:gd name="connsiteX1" fmla="*/ 5751 w 815728"/>
              <a:gd name="connsiteY1" fmla="*/ 238498 h 600441"/>
              <a:gd name="connsiteX2" fmla="*/ 33403 w 815728"/>
              <a:gd name="connsiteY2" fmla="*/ 54791 h 600441"/>
              <a:gd name="connsiteX3" fmla="*/ 173198 w 815728"/>
              <a:gd name="connsiteY3" fmla="*/ 262881 h 600441"/>
              <a:gd name="connsiteX4" fmla="*/ 196313 w 815728"/>
              <a:gd name="connsiteY4" fmla="*/ 536773 h 600441"/>
              <a:gd name="connsiteX5" fmla="*/ 280140 w 815728"/>
              <a:gd name="connsiteY5" fmla="*/ 300791 h 600441"/>
              <a:gd name="connsiteX6" fmla="*/ 239026 w 815728"/>
              <a:gd name="connsiteY6" fmla="*/ 22854 h 600441"/>
              <a:gd name="connsiteX7" fmla="*/ 385677 w 815728"/>
              <a:gd name="connsiteY7" fmla="*/ 75663 h 600441"/>
              <a:gd name="connsiteX8" fmla="*/ 369994 w 815728"/>
              <a:gd name="connsiteY8" fmla="*/ 547629 h 600441"/>
              <a:gd name="connsiteX9" fmla="*/ 543674 w 815728"/>
              <a:gd name="connsiteY9" fmla="*/ 439073 h 600441"/>
              <a:gd name="connsiteX10" fmla="*/ 582266 w 815728"/>
              <a:gd name="connsiteY10" fmla="*/ 216282 h 600441"/>
              <a:gd name="connsiteX11" fmla="*/ 597949 w 815728"/>
              <a:gd name="connsiteY11" fmla="*/ 26562 h 600441"/>
              <a:gd name="connsiteX12" fmla="*/ 695644 w 815728"/>
              <a:gd name="connsiteY12" fmla="*/ 189396 h 600441"/>
              <a:gd name="connsiteX13" fmla="*/ 663079 w 815728"/>
              <a:gd name="connsiteY13" fmla="*/ 363084 h 600441"/>
              <a:gd name="connsiteX14" fmla="*/ 782484 w 815728"/>
              <a:gd name="connsiteY14" fmla="*/ 254529 h 600441"/>
              <a:gd name="connsiteX15" fmla="*/ 815050 w 815728"/>
              <a:gd name="connsiteY15" fmla="*/ 363084 h 600441"/>
              <a:gd name="connsiteX16" fmla="*/ 760774 w 815728"/>
              <a:gd name="connsiteY16" fmla="*/ 580196 h 600441"/>
              <a:gd name="connsiteX17" fmla="*/ 771629 w 815728"/>
              <a:gd name="connsiteY17" fmla="*/ 591051 h 600441"/>
              <a:gd name="connsiteX0" fmla="*/ 120328 w 936766"/>
              <a:gd name="connsiteY0" fmla="*/ 580196 h 600441"/>
              <a:gd name="connsiteX1" fmla="*/ 5751 w 936766"/>
              <a:gd name="connsiteY1" fmla="*/ 238498 h 600441"/>
              <a:gd name="connsiteX2" fmla="*/ 33403 w 936766"/>
              <a:gd name="connsiteY2" fmla="*/ 54791 h 600441"/>
              <a:gd name="connsiteX3" fmla="*/ 173198 w 936766"/>
              <a:gd name="connsiteY3" fmla="*/ 262881 h 600441"/>
              <a:gd name="connsiteX4" fmla="*/ 196313 w 936766"/>
              <a:gd name="connsiteY4" fmla="*/ 536773 h 600441"/>
              <a:gd name="connsiteX5" fmla="*/ 280140 w 936766"/>
              <a:gd name="connsiteY5" fmla="*/ 300791 h 600441"/>
              <a:gd name="connsiteX6" fmla="*/ 239026 w 936766"/>
              <a:gd name="connsiteY6" fmla="*/ 22854 h 600441"/>
              <a:gd name="connsiteX7" fmla="*/ 385677 w 936766"/>
              <a:gd name="connsiteY7" fmla="*/ 75663 h 600441"/>
              <a:gd name="connsiteX8" fmla="*/ 369994 w 936766"/>
              <a:gd name="connsiteY8" fmla="*/ 547629 h 600441"/>
              <a:gd name="connsiteX9" fmla="*/ 543674 w 936766"/>
              <a:gd name="connsiteY9" fmla="*/ 439073 h 600441"/>
              <a:gd name="connsiteX10" fmla="*/ 582266 w 936766"/>
              <a:gd name="connsiteY10" fmla="*/ 216282 h 600441"/>
              <a:gd name="connsiteX11" fmla="*/ 597949 w 936766"/>
              <a:gd name="connsiteY11" fmla="*/ 26562 h 600441"/>
              <a:gd name="connsiteX12" fmla="*/ 695644 w 936766"/>
              <a:gd name="connsiteY12" fmla="*/ 189396 h 600441"/>
              <a:gd name="connsiteX13" fmla="*/ 663079 w 936766"/>
              <a:gd name="connsiteY13" fmla="*/ 363084 h 600441"/>
              <a:gd name="connsiteX14" fmla="*/ 933142 w 936766"/>
              <a:gd name="connsiteY14" fmla="*/ 72421 h 600441"/>
              <a:gd name="connsiteX15" fmla="*/ 815050 w 936766"/>
              <a:gd name="connsiteY15" fmla="*/ 363084 h 600441"/>
              <a:gd name="connsiteX16" fmla="*/ 760774 w 936766"/>
              <a:gd name="connsiteY16" fmla="*/ 580196 h 600441"/>
              <a:gd name="connsiteX17" fmla="*/ 771629 w 936766"/>
              <a:gd name="connsiteY17" fmla="*/ 591051 h 600441"/>
              <a:gd name="connsiteX0" fmla="*/ 120328 w 974723"/>
              <a:gd name="connsiteY0" fmla="*/ 580196 h 600441"/>
              <a:gd name="connsiteX1" fmla="*/ 5751 w 974723"/>
              <a:gd name="connsiteY1" fmla="*/ 238498 h 600441"/>
              <a:gd name="connsiteX2" fmla="*/ 33403 w 974723"/>
              <a:gd name="connsiteY2" fmla="*/ 54791 h 600441"/>
              <a:gd name="connsiteX3" fmla="*/ 173198 w 974723"/>
              <a:gd name="connsiteY3" fmla="*/ 262881 h 600441"/>
              <a:gd name="connsiteX4" fmla="*/ 196313 w 974723"/>
              <a:gd name="connsiteY4" fmla="*/ 536773 h 600441"/>
              <a:gd name="connsiteX5" fmla="*/ 280140 w 974723"/>
              <a:gd name="connsiteY5" fmla="*/ 300791 h 600441"/>
              <a:gd name="connsiteX6" fmla="*/ 239026 w 974723"/>
              <a:gd name="connsiteY6" fmla="*/ 22854 h 600441"/>
              <a:gd name="connsiteX7" fmla="*/ 385677 w 974723"/>
              <a:gd name="connsiteY7" fmla="*/ 75663 h 600441"/>
              <a:gd name="connsiteX8" fmla="*/ 369994 w 974723"/>
              <a:gd name="connsiteY8" fmla="*/ 547629 h 600441"/>
              <a:gd name="connsiteX9" fmla="*/ 543674 w 974723"/>
              <a:gd name="connsiteY9" fmla="*/ 439073 h 600441"/>
              <a:gd name="connsiteX10" fmla="*/ 582266 w 974723"/>
              <a:gd name="connsiteY10" fmla="*/ 216282 h 600441"/>
              <a:gd name="connsiteX11" fmla="*/ 597949 w 974723"/>
              <a:gd name="connsiteY11" fmla="*/ 26562 h 600441"/>
              <a:gd name="connsiteX12" fmla="*/ 695644 w 974723"/>
              <a:gd name="connsiteY12" fmla="*/ 189396 h 600441"/>
              <a:gd name="connsiteX13" fmla="*/ 663079 w 974723"/>
              <a:gd name="connsiteY13" fmla="*/ 363084 h 600441"/>
              <a:gd name="connsiteX14" fmla="*/ 933142 w 974723"/>
              <a:gd name="connsiteY14" fmla="*/ 72421 h 600441"/>
              <a:gd name="connsiteX15" fmla="*/ 956399 w 974723"/>
              <a:gd name="connsiteY15" fmla="*/ 235401 h 600441"/>
              <a:gd name="connsiteX16" fmla="*/ 760774 w 974723"/>
              <a:gd name="connsiteY16" fmla="*/ 580196 h 600441"/>
              <a:gd name="connsiteX17" fmla="*/ 771629 w 974723"/>
              <a:gd name="connsiteY17" fmla="*/ 591051 h 600441"/>
              <a:gd name="connsiteX0" fmla="*/ 120328 w 970565"/>
              <a:gd name="connsiteY0" fmla="*/ 580196 h 600441"/>
              <a:gd name="connsiteX1" fmla="*/ 5751 w 970565"/>
              <a:gd name="connsiteY1" fmla="*/ 238498 h 600441"/>
              <a:gd name="connsiteX2" fmla="*/ 33403 w 970565"/>
              <a:gd name="connsiteY2" fmla="*/ 54791 h 600441"/>
              <a:gd name="connsiteX3" fmla="*/ 173198 w 970565"/>
              <a:gd name="connsiteY3" fmla="*/ 262881 h 600441"/>
              <a:gd name="connsiteX4" fmla="*/ 196313 w 970565"/>
              <a:gd name="connsiteY4" fmla="*/ 536773 h 600441"/>
              <a:gd name="connsiteX5" fmla="*/ 280140 w 970565"/>
              <a:gd name="connsiteY5" fmla="*/ 300791 h 600441"/>
              <a:gd name="connsiteX6" fmla="*/ 239026 w 970565"/>
              <a:gd name="connsiteY6" fmla="*/ 22854 h 600441"/>
              <a:gd name="connsiteX7" fmla="*/ 385677 w 970565"/>
              <a:gd name="connsiteY7" fmla="*/ 75663 h 600441"/>
              <a:gd name="connsiteX8" fmla="*/ 369994 w 970565"/>
              <a:gd name="connsiteY8" fmla="*/ 547629 h 600441"/>
              <a:gd name="connsiteX9" fmla="*/ 543674 w 970565"/>
              <a:gd name="connsiteY9" fmla="*/ 439073 h 600441"/>
              <a:gd name="connsiteX10" fmla="*/ 582266 w 970565"/>
              <a:gd name="connsiteY10" fmla="*/ 216282 h 600441"/>
              <a:gd name="connsiteX11" fmla="*/ 597949 w 970565"/>
              <a:gd name="connsiteY11" fmla="*/ 26562 h 600441"/>
              <a:gd name="connsiteX12" fmla="*/ 695644 w 970565"/>
              <a:gd name="connsiteY12" fmla="*/ 189396 h 600441"/>
              <a:gd name="connsiteX13" fmla="*/ 756186 w 970565"/>
              <a:gd name="connsiteY13" fmla="*/ 331130 h 600441"/>
              <a:gd name="connsiteX14" fmla="*/ 933142 w 970565"/>
              <a:gd name="connsiteY14" fmla="*/ 72421 h 600441"/>
              <a:gd name="connsiteX15" fmla="*/ 956399 w 970565"/>
              <a:gd name="connsiteY15" fmla="*/ 235401 h 600441"/>
              <a:gd name="connsiteX16" fmla="*/ 760774 w 970565"/>
              <a:gd name="connsiteY16" fmla="*/ 580196 h 600441"/>
              <a:gd name="connsiteX17" fmla="*/ 771629 w 970565"/>
              <a:gd name="connsiteY17" fmla="*/ 591051 h 600441"/>
              <a:gd name="connsiteX0" fmla="*/ 120328 w 970565"/>
              <a:gd name="connsiteY0" fmla="*/ 580196 h 600441"/>
              <a:gd name="connsiteX1" fmla="*/ 5751 w 970565"/>
              <a:gd name="connsiteY1" fmla="*/ 238498 h 600441"/>
              <a:gd name="connsiteX2" fmla="*/ 33403 w 970565"/>
              <a:gd name="connsiteY2" fmla="*/ 54791 h 600441"/>
              <a:gd name="connsiteX3" fmla="*/ 173198 w 970565"/>
              <a:gd name="connsiteY3" fmla="*/ 262881 h 600441"/>
              <a:gd name="connsiteX4" fmla="*/ 196313 w 970565"/>
              <a:gd name="connsiteY4" fmla="*/ 536773 h 600441"/>
              <a:gd name="connsiteX5" fmla="*/ 280140 w 970565"/>
              <a:gd name="connsiteY5" fmla="*/ 300791 h 600441"/>
              <a:gd name="connsiteX6" fmla="*/ 239026 w 970565"/>
              <a:gd name="connsiteY6" fmla="*/ 22854 h 600441"/>
              <a:gd name="connsiteX7" fmla="*/ 385677 w 970565"/>
              <a:gd name="connsiteY7" fmla="*/ 75663 h 600441"/>
              <a:gd name="connsiteX8" fmla="*/ 369994 w 970565"/>
              <a:gd name="connsiteY8" fmla="*/ 547629 h 600441"/>
              <a:gd name="connsiteX9" fmla="*/ 543674 w 970565"/>
              <a:gd name="connsiteY9" fmla="*/ 439073 h 600441"/>
              <a:gd name="connsiteX10" fmla="*/ 582266 w 970565"/>
              <a:gd name="connsiteY10" fmla="*/ 216282 h 600441"/>
              <a:gd name="connsiteX11" fmla="*/ 675339 w 970565"/>
              <a:gd name="connsiteY11" fmla="*/ 39921 h 600441"/>
              <a:gd name="connsiteX12" fmla="*/ 695644 w 970565"/>
              <a:gd name="connsiteY12" fmla="*/ 189396 h 600441"/>
              <a:gd name="connsiteX13" fmla="*/ 756186 w 970565"/>
              <a:gd name="connsiteY13" fmla="*/ 331130 h 600441"/>
              <a:gd name="connsiteX14" fmla="*/ 933142 w 970565"/>
              <a:gd name="connsiteY14" fmla="*/ 72421 h 600441"/>
              <a:gd name="connsiteX15" fmla="*/ 956399 w 970565"/>
              <a:gd name="connsiteY15" fmla="*/ 235401 h 600441"/>
              <a:gd name="connsiteX16" fmla="*/ 760774 w 970565"/>
              <a:gd name="connsiteY16" fmla="*/ 580196 h 600441"/>
              <a:gd name="connsiteX17" fmla="*/ 771629 w 970565"/>
              <a:gd name="connsiteY17" fmla="*/ 591051 h 600441"/>
              <a:gd name="connsiteX0" fmla="*/ 120328 w 970565"/>
              <a:gd name="connsiteY0" fmla="*/ 580196 h 600441"/>
              <a:gd name="connsiteX1" fmla="*/ 5751 w 970565"/>
              <a:gd name="connsiteY1" fmla="*/ 238498 h 600441"/>
              <a:gd name="connsiteX2" fmla="*/ 33403 w 970565"/>
              <a:gd name="connsiteY2" fmla="*/ 54791 h 600441"/>
              <a:gd name="connsiteX3" fmla="*/ 173198 w 970565"/>
              <a:gd name="connsiteY3" fmla="*/ 262881 h 600441"/>
              <a:gd name="connsiteX4" fmla="*/ 196313 w 970565"/>
              <a:gd name="connsiteY4" fmla="*/ 536773 h 600441"/>
              <a:gd name="connsiteX5" fmla="*/ 280140 w 970565"/>
              <a:gd name="connsiteY5" fmla="*/ 300791 h 600441"/>
              <a:gd name="connsiteX6" fmla="*/ 239026 w 970565"/>
              <a:gd name="connsiteY6" fmla="*/ 22854 h 600441"/>
              <a:gd name="connsiteX7" fmla="*/ 385677 w 970565"/>
              <a:gd name="connsiteY7" fmla="*/ 75663 h 600441"/>
              <a:gd name="connsiteX8" fmla="*/ 369994 w 970565"/>
              <a:gd name="connsiteY8" fmla="*/ 547629 h 600441"/>
              <a:gd name="connsiteX9" fmla="*/ 543674 w 970565"/>
              <a:gd name="connsiteY9" fmla="*/ 439073 h 600441"/>
              <a:gd name="connsiteX10" fmla="*/ 582266 w 970565"/>
              <a:gd name="connsiteY10" fmla="*/ 216282 h 600441"/>
              <a:gd name="connsiteX11" fmla="*/ 675339 w 970565"/>
              <a:gd name="connsiteY11" fmla="*/ 39921 h 600441"/>
              <a:gd name="connsiteX12" fmla="*/ 764683 w 970565"/>
              <a:gd name="connsiteY12" fmla="*/ 65239 h 600441"/>
              <a:gd name="connsiteX13" fmla="*/ 756186 w 970565"/>
              <a:gd name="connsiteY13" fmla="*/ 331130 h 600441"/>
              <a:gd name="connsiteX14" fmla="*/ 933142 w 970565"/>
              <a:gd name="connsiteY14" fmla="*/ 72421 h 600441"/>
              <a:gd name="connsiteX15" fmla="*/ 956399 w 970565"/>
              <a:gd name="connsiteY15" fmla="*/ 235401 h 600441"/>
              <a:gd name="connsiteX16" fmla="*/ 760774 w 970565"/>
              <a:gd name="connsiteY16" fmla="*/ 580196 h 600441"/>
              <a:gd name="connsiteX17" fmla="*/ 771629 w 970565"/>
              <a:gd name="connsiteY17" fmla="*/ 591051 h 600441"/>
              <a:gd name="connsiteX0" fmla="*/ 120328 w 970565"/>
              <a:gd name="connsiteY0" fmla="*/ 580196 h 597851"/>
              <a:gd name="connsiteX1" fmla="*/ 5751 w 970565"/>
              <a:gd name="connsiteY1" fmla="*/ 238498 h 597851"/>
              <a:gd name="connsiteX2" fmla="*/ 33403 w 970565"/>
              <a:gd name="connsiteY2" fmla="*/ 54791 h 597851"/>
              <a:gd name="connsiteX3" fmla="*/ 173198 w 970565"/>
              <a:gd name="connsiteY3" fmla="*/ 262881 h 597851"/>
              <a:gd name="connsiteX4" fmla="*/ 196313 w 970565"/>
              <a:gd name="connsiteY4" fmla="*/ 536773 h 597851"/>
              <a:gd name="connsiteX5" fmla="*/ 280140 w 970565"/>
              <a:gd name="connsiteY5" fmla="*/ 300791 h 597851"/>
              <a:gd name="connsiteX6" fmla="*/ 239026 w 970565"/>
              <a:gd name="connsiteY6" fmla="*/ 22854 h 597851"/>
              <a:gd name="connsiteX7" fmla="*/ 385677 w 970565"/>
              <a:gd name="connsiteY7" fmla="*/ 75663 h 597851"/>
              <a:gd name="connsiteX8" fmla="*/ 369994 w 970565"/>
              <a:gd name="connsiteY8" fmla="*/ 547629 h 597851"/>
              <a:gd name="connsiteX9" fmla="*/ 543674 w 970565"/>
              <a:gd name="connsiteY9" fmla="*/ 439073 h 597851"/>
              <a:gd name="connsiteX10" fmla="*/ 582266 w 970565"/>
              <a:gd name="connsiteY10" fmla="*/ 216282 h 597851"/>
              <a:gd name="connsiteX11" fmla="*/ 675339 w 970565"/>
              <a:gd name="connsiteY11" fmla="*/ 39921 h 597851"/>
              <a:gd name="connsiteX12" fmla="*/ 764683 w 970565"/>
              <a:gd name="connsiteY12" fmla="*/ 65239 h 597851"/>
              <a:gd name="connsiteX13" fmla="*/ 756186 w 970565"/>
              <a:gd name="connsiteY13" fmla="*/ 331130 h 597851"/>
              <a:gd name="connsiteX14" fmla="*/ 933142 w 970565"/>
              <a:gd name="connsiteY14" fmla="*/ 72421 h 597851"/>
              <a:gd name="connsiteX15" fmla="*/ 956399 w 970565"/>
              <a:gd name="connsiteY15" fmla="*/ 235401 h 597851"/>
              <a:gd name="connsiteX16" fmla="*/ 760774 w 970565"/>
              <a:gd name="connsiteY16" fmla="*/ 580196 h 597851"/>
              <a:gd name="connsiteX17" fmla="*/ 725196 w 970565"/>
              <a:gd name="connsiteY17" fmla="*/ 583035 h 597851"/>
              <a:gd name="connsiteX0" fmla="*/ 148987 w 972498"/>
              <a:gd name="connsiteY0" fmla="*/ 656851 h 656851"/>
              <a:gd name="connsiteX1" fmla="*/ 7684 w 972498"/>
              <a:gd name="connsiteY1" fmla="*/ 238498 h 656851"/>
              <a:gd name="connsiteX2" fmla="*/ 35336 w 972498"/>
              <a:gd name="connsiteY2" fmla="*/ 54791 h 656851"/>
              <a:gd name="connsiteX3" fmla="*/ 175131 w 972498"/>
              <a:gd name="connsiteY3" fmla="*/ 262881 h 656851"/>
              <a:gd name="connsiteX4" fmla="*/ 198246 w 972498"/>
              <a:gd name="connsiteY4" fmla="*/ 536773 h 656851"/>
              <a:gd name="connsiteX5" fmla="*/ 282073 w 972498"/>
              <a:gd name="connsiteY5" fmla="*/ 300791 h 656851"/>
              <a:gd name="connsiteX6" fmla="*/ 240959 w 972498"/>
              <a:gd name="connsiteY6" fmla="*/ 22854 h 656851"/>
              <a:gd name="connsiteX7" fmla="*/ 387610 w 972498"/>
              <a:gd name="connsiteY7" fmla="*/ 75663 h 656851"/>
              <a:gd name="connsiteX8" fmla="*/ 371927 w 972498"/>
              <a:gd name="connsiteY8" fmla="*/ 547629 h 656851"/>
              <a:gd name="connsiteX9" fmla="*/ 545607 w 972498"/>
              <a:gd name="connsiteY9" fmla="*/ 439073 h 656851"/>
              <a:gd name="connsiteX10" fmla="*/ 584199 w 972498"/>
              <a:gd name="connsiteY10" fmla="*/ 216282 h 656851"/>
              <a:gd name="connsiteX11" fmla="*/ 677272 w 972498"/>
              <a:gd name="connsiteY11" fmla="*/ 39921 h 656851"/>
              <a:gd name="connsiteX12" fmla="*/ 766616 w 972498"/>
              <a:gd name="connsiteY12" fmla="*/ 65239 h 656851"/>
              <a:gd name="connsiteX13" fmla="*/ 758119 w 972498"/>
              <a:gd name="connsiteY13" fmla="*/ 331130 h 656851"/>
              <a:gd name="connsiteX14" fmla="*/ 935075 w 972498"/>
              <a:gd name="connsiteY14" fmla="*/ 72421 h 656851"/>
              <a:gd name="connsiteX15" fmla="*/ 958332 w 972498"/>
              <a:gd name="connsiteY15" fmla="*/ 235401 h 656851"/>
              <a:gd name="connsiteX16" fmla="*/ 762707 w 972498"/>
              <a:gd name="connsiteY16" fmla="*/ 580196 h 656851"/>
              <a:gd name="connsiteX17" fmla="*/ 727129 w 972498"/>
              <a:gd name="connsiteY17" fmla="*/ 583035 h 656851"/>
              <a:gd name="connsiteX0" fmla="*/ 148987 w 972498"/>
              <a:gd name="connsiteY0" fmla="*/ 656851 h 668559"/>
              <a:gd name="connsiteX1" fmla="*/ 7684 w 972498"/>
              <a:gd name="connsiteY1" fmla="*/ 238498 h 668559"/>
              <a:gd name="connsiteX2" fmla="*/ 35336 w 972498"/>
              <a:gd name="connsiteY2" fmla="*/ 54791 h 668559"/>
              <a:gd name="connsiteX3" fmla="*/ 175131 w 972498"/>
              <a:gd name="connsiteY3" fmla="*/ 262881 h 668559"/>
              <a:gd name="connsiteX4" fmla="*/ 198246 w 972498"/>
              <a:gd name="connsiteY4" fmla="*/ 536773 h 668559"/>
              <a:gd name="connsiteX5" fmla="*/ 282073 w 972498"/>
              <a:gd name="connsiteY5" fmla="*/ 300791 h 668559"/>
              <a:gd name="connsiteX6" fmla="*/ 240959 w 972498"/>
              <a:gd name="connsiteY6" fmla="*/ 22854 h 668559"/>
              <a:gd name="connsiteX7" fmla="*/ 387610 w 972498"/>
              <a:gd name="connsiteY7" fmla="*/ 75663 h 668559"/>
              <a:gd name="connsiteX8" fmla="*/ 371927 w 972498"/>
              <a:gd name="connsiteY8" fmla="*/ 547629 h 668559"/>
              <a:gd name="connsiteX9" fmla="*/ 545607 w 972498"/>
              <a:gd name="connsiteY9" fmla="*/ 439073 h 668559"/>
              <a:gd name="connsiteX10" fmla="*/ 584199 w 972498"/>
              <a:gd name="connsiteY10" fmla="*/ 216282 h 668559"/>
              <a:gd name="connsiteX11" fmla="*/ 677272 w 972498"/>
              <a:gd name="connsiteY11" fmla="*/ 39921 h 668559"/>
              <a:gd name="connsiteX12" fmla="*/ 766616 w 972498"/>
              <a:gd name="connsiteY12" fmla="*/ 65239 h 668559"/>
              <a:gd name="connsiteX13" fmla="*/ 758119 w 972498"/>
              <a:gd name="connsiteY13" fmla="*/ 331130 h 668559"/>
              <a:gd name="connsiteX14" fmla="*/ 935075 w 972498"/>
              <a:gd name="connsiteY14" fmla="*/ 72421 h 668559"/>
              <a:gd name="connsiteX15" fmla="*/ 958332 w 972498"/>
              <a:gd name="connsiteY15" fmla="*/ 235401 h 668559"/>
              <a:gd name="connsiteX16" fmla="*/ 762707 w 972498"/>
              <a:gd name="connsiteY16" fmla="*/ 580196 h 668559"/>
              <a:gd name="connsiteX17" fmla="*/ 712500 w 972498"/>
              <a:gd name="connsiteY17" fmla="*/ 668559 h 668559"/>
              <a:gd name="connsiteX0" fmla="*/ 148987 w 972498"/>
              <a:gd name="connsiteY0" fmla="*/ 656851 h 668559"/>
              <a:gd name="connsiteX1" fmla="*/ 7684 w 972498"/>
              <a:gd name="connsiteY1" fmla="*/ 238498 h 668559"/>
              <a:gd name="connsiteX2" fmla="*/ 35336 w 972498"/>
              <a:gd name="connsiteY2" fmla="*/ 54791 h 668559"/>
              <a:gd name="connsiteX3" fmla="*/ 175131 w 972498"/>
              <a:gd name="connsiteY3" fmla="*/ 262881 h 668559"/>
              <a:gd name="connsiteX4" fmla="*/ 223277 w 972498"/>
              <a:gd name="connsiteY4" fmla="*/ 471467 h 668559"/>
              <a:gd name="connsiteX5" fmla="*/ 282073 w 972498"/>
              <a:gd name="connsiteY5" fmla="*/ 300791 h 668559"/>
              <a:gd name="connsiteX6" fmla="*/ 240959 w 972498"/>
              <a:gd name="connsiteY6" fmla="*/ 22854 h 668559"/>
              <a:gd name="connsiteX7" fmla="*/ 387610 w 972498"/>
              <a:gd name="connsiteY7" fmla="*/ 75663 h 668559"/>
              <a:gd name="connsiteX8" fmla="*/ 371927 w 972498"/>
              <a:gd name="connsiteY8" fmla="*/ 547629 h 668559"/>
              <a:gd name="connsiteX9" fmla="*/ 545607 w 972498"/>
              <a:gd name="connsiteY9" fmla="*/ 439073 h 668559"/>
              <a:gd name="connsiteX10" fmla="*/ 584199 w 972498"/>
              <a:gd name="connsiteY10" fmla="*/ 216282 h 668559"/>
              <a:gd name="connsiteX11" fmla="*/ 677272 w 972498"/>
              <a:gd name="connsiteY11" fmla="*/ 39921 h 668559"/>
              <a:gd name="connsiteX12" fmla="*/ 766616 w 972498"/>
              <a:gd name="connsiteY12" fmla="*/ 65239 h 668559"/>
              <a:gd name="connsiteX13" fmla="*/ 758119 w 972498"/>
              <a:gd name="connsiteY13" fmla="*/ 331130 h 668559"/>
              <a:gd name="connsiteX14" fmla="*/ 935075 w 972498"/>
              <a:gd name="connsiteY14" fmla="*/ 72421 h 668559"/>
              <a:gd name="connsiteX15" fmla="*/ 958332 w 972498"/>
              <a:gd name="connsiteY15" fmla="*/ 235401 h 668559"/>
              <a:gd name="connsiteX16" fmla="*/ 762707 w 972498"/>
              <a:gd name="connsiteY16" fmla="*/ 580196 h 668559"/>
              <a:gd name="connsiteX17" fmla="*/ 712500 w 972498"/>
              <a:gd name="connsiteY17" fmla="*/ 668559 h 668559"/>
              <a:gd name="connsiteX0" fmla="*/ 148413 w 971924"/>
              <a:gd name="connsiteY0" fmla="*/ 656851 h 668559"/>
              <a:gd name="connsiteX1" fmla="*/ 7110 w 971924"/>
              <a:gd name="connsiteY1" fmla="*/ 238498 h 668559"/>
              <a:gd name="connsiteX2" fmla="*/ 34762 w 971924"/>
              <a:gd name="connsiteY2" fmla="*/ 54791 h 668559"/>
              <a:gd name="connsiteX3" fmla="*/ 153206 w 971924"/>
              <a:gd name="connsiteY3" fmla="*/ 266157 h 668559"/>
              <a:gd name="connsiteX4" fmla="*/ 222703 w 971924"/>
              <a:gd name="connsiteY4" fmla="*/ 471467 h 668559"/>
              <a:gd name="connsiteX5" fmla="*/ 281499 w 971924"/>
              <a:gd name="connsiteY5" fmla="*/ 300791 h 668559"/>
              <a:gd name="connsiteX6" fmla="*/ 240385 w 971924"/>
              <a:gd name="connsiteY6" fmla="*/ 22854 h 668559"/>
              <a:gd name="connsiteX7" fmla="*/ 387036 w 971924"/>
              <a:gd name="connsiteY7" fmla="*/ 75663 h 668559"/>
              <a:gd name="connsiteX8" fmla="*/ 371353 w 971924"/>
              <a:gd name="connsiteY8" fmla="*/ 547629 h 668559"/>
              <a:gd name="connsiteX9" fmla="*/ 545033 w 971924"/>
              <a:gd name="connsiteY9" fmla="*/ 439073 h 668559"/>
              <a:gd name="connsiteX10" fmla="*/ 583625 w 971924"/>
              <a:gd name="connsiteY10" fmla="*/ 216282 h 668559"/>
              <a:gd name="connsiteX11" fmla="*/ 676698 w 971924"/>
              <a:gd name="connsiteY11" fmla="*/ 39921 h 668559"/>
              <a:gd name="connsiteX12" fmla="*/ 766042 w 971924"/>
              <a:gd name="connsiteY12" fmla="*/ 65239 h 668559"/>
              <a:gd name="connsiteX13" fmla="*/ 757545 w 971924"/>
              <a:gd name="connsiteY13" fmla="*/ 331130 h 668559"/>
              <a:gd name="connsiteX14" fmla="*/ 934501 w 971924"/>
              <a:gd name="connsiteY14" fmla="*/ 72421 h 668559"/>
              <a:gd name="connsiteX15" fmla="*/ 957758 w 971924"/>
              <a:gd name="connsiteY15" fmla="*/ 235401 h 668559"/>
              <a:gd name="connsiteX16" fmla="*/ 762133 w 971924"/>
              <a:gd name="connsiteY16" fmla="*/ 580196 h 668559"/>
              <a:gd name="connsiteX17" fmla="*/ 711926 w 971924"/>
              <a:gd name="connsiteY17" fmla="*/ 668559 h 668559"/>
              <a:gd name="connsiteX0" fmla="*/ 148413 w 971924"/>
              <a:gd name="connsiteY0" fmla="*/ 656260 h 667968"/>
              <a:gd name="connsiteX1" fmla="*/ 7110 w 971924"/>
              <a:gd name="connsiteY1" fmla="*/ 237907 h 667968"/>
              <a:gd name="connsiteX2" fmla="*/ 34762 w 971924"/>
              <a:gd name="connsiteY2" fmla="*/ 54200 h 667968"/>
              <a:gd name="connsiteX3" fmla="*/ 153206 w 971924"/>
              <a:gd name="connsiteY3" fmla="*/ 265566 h 667968"/>
              <a:gd name="connsiteX4" fmla="*/ 222703 w 971924"/>
              <a:gd name="connsiteY4" fmla="*/ 470876 h 667968"/>
              <a:gd name="connsiteX5" fmla="*/ 234378 w 971924"/>
              <a:gd name="connsiteY5" fmla="*/ 292065 h 667968"/>
              <a:gd name="connsiteX6" fmla="*/ 240385 w 971924"/>
              <a:gd name="connsiteY6" fmla="*/ 22263 h 667968"/>
              <a:gd name="connsiteX7" fmla="*/ 387036 w 971924"/>
              <a:gd name="connsiteY7" fmla="*/ 75072 h 667968"/>
              <a:gd name="connsiteX8" fmla="*/ 371353 w 971924"/>
              <a:gd name="connsiteY8" fmla="*/ 547038 h 667968"/>
              <a:gd name="connsiteX9" fmla="*/ 545033 w 971924"/>
              <a:gd name="connsiteY9" fmla="*/ 438482 h 667968"/>
              <a:gd name="connsiteX10" fmla="*/ 583625 w 971924"/>
              <a:gd name="connsiteY10" fmla="*/ 215691 h 667968"/>
              <a:gd name="connsiteX11" fmla="*/ 676698 w 971924"/>
              <a:gd name="connsiteY11" fmla="*/ 39330 h 667968"/>
              <a:gd name="connsiteX12" fmla="*/ 766042 w 971924"/>
              <a:gd name="connsiteY12" fmla="*/ 64648 h 667968"/>
              <a:gd name="connsiteX13" fmla="*/ 757545 w 971924"/>
              <a:gd name="connsiteY13" fmla="*/ 330539 h 667968"/>
              <a:gd name="connsiteX14" fmla="*/ 934501 w 971924"/>
              <a:gd name="connsiteY14" fmla="*/ 71830 h 667968"/>
              <a:gd name="connsiteX15" fmla="*/ 957758 w 971924"/>
              <a:gd name="connsiteY15" fmla="*/ 234810 h 667968"/>
              <a:gd name="connsiteX16" fmla="*/ 762133 w 971924"/>
              <a:gd name="connsiteY16" fmla="*/ 579605 h 667968"/>
              <a:gd name="connsiteX17" fmla="*/ 711926 w 971924"/>
              <a:gd name="connsiteY17" fmla="*/ 667968 h 667968"/>
              <a:gd name="connsiteX0" fmla="*/ 148413 w 971924"/>
              <a:gd name="connsiteY0" fmla="*/ 655651 h 667359"/>
              <a:gd name="connsiteX1" fmla="*/ 7110 w 971924"/>
              <a:gd name="connsiteY1" fmla="*/ 237298 h 667359"/>
              <a:gd name="connsiteX2" fmla="*/ 34762 w 971924"/>
              <a:gd name="connsiteY2" fmla="*/ 53591 h 667359"/>
              <a:gd name="connsiteX3" fmla="*/ 153206 w 971924"/>
              <a:gd name="connsiteY3" fmla="*/ 264957 h 667359"/>
              <a:gd name="connsiteX4" fmla="*/ 222703 w 971924"/>
              <a:gd name="connsiteY4" fmla="*/ 470267 h 667359"/>
              <a:gd name="connsiteX5" fmla="*/ 234378 w 971924"/>
              <a:gd name="connsiteY5" fmla="*/ 291456 h 667359"/>
              <a:gd name="connsiteX6" fmla="*/ 240385 w 971924"/>
              <a:gd name="connsiteY6" fmla="*/ 21654 h 667359"/>
              <a:gd name="connsiteX7" fmla="*/ 387036 w 971924"/>
              <a:gd name="connsiteY7" fmla="*/ 74463 h 667359"/>
              <a:gd name="connsiteX8" fmla="*/ 373667 w 971924"/>
              <a:gd name="connsiteY8" fmla="*/ 532903 h 667359"/>
              <a:gd name="connsiteX9" fmla="*/ 545033 w 971924"/>
              <a:gd name="connsiteY9" fmla="*/ 437873 h 667359"/>
              <a:gd name="connsiteX10" fmla="*/ 583625 w 971924"/>
              <a:gd name="connsiteY10" fmla="*/ 215082 h 667359"/>
              <a:gd name="connsiteX11" fmla="*/ 676698 w 971924"/>
              <a:gd name="connsiteY11" fmla="*/ 38721 h 667359"/>
              <a:gd name="connsiteX12" fmla="*/ 766042 w 971924"/>
              <a:gd name="connsiteY12" fmla="*/ 64039 h 667359"/>
              <a:gd name="connsiteX13" fmla="*/ 757545 w 971924"/>
              <a:gd name="connsiteY13" fmla="*/ 329930 h 667359"/>
              <a:gd name="connsiteX14" fmla="*/ 934501 w 971924"/>
              <a:gd name="connsiteY14" fmla="*/ 71221 h 667359"/>
              <a:gd name="connsiteX15" fmla="*/ 957758 w 971924"/>
              <a:gd name="connsiteY15" fmla="*/ 234201 h 667359"/>
              <a:gd name="connsiteX16" fmla="*/ 762133 w 971924"/>
              <a:gd name="connsiteY16" fmla="*/ 578996 h 667359"/>
              <a:gd name="connsiteX17" fmla="*/ 711926 w 971924"/>
              <a:gd name="connsiteY17" fmla="*/ 667359 h 667359"/>
              <a:gd name="connsiteX0" fmla="*/ 148413 w 971924"/>
              <a:gd name="connsiteY0" fmla="*/ 655651 h 667359"/>
              <a:gd name="connsiteX1" fmla="*/ 7110 w 971924"/>
              <a:gd name="connsiteY1" fmla="*/ 237298 h 667359"/>
              <a:gd name="connsiteX2" fmla="*/ 34762 w 971924"/>
              <a:gd name="connsiteY2" fmla="*/ 53591 h 667359"/>
              <a:gd name="connsiteX3" fmla="*/ 153206 w 971924"/>
              <a:gd name="connsiteY3" fmla="*/ 264957 h 667359"/>
              <a:gd name="connsiteX4" fmla="*/ 222703 w 971924"/>
              <a:gd name="connsiteY4" fmla="*/ 470267 h 667359"/>
              <a:gd name="connsiteX5" fmla="*/ 234378 w 971924"/>
              <a:gd name="connsiteY5" fmla="*/ 291456 h 667359"/>
              <a:gd name="connsiteX6" fmla="*/ 240385 w 971924"/>
              <a:gd name="connsiteY6" fmla="*/ 21654 h 667359"/>
              <a:gd name="connsiteX7" fmla="*/ 387036 w 971924"/>
              <a:gd name="connsiteY7" fmla="*/ 74463 h 667359"/>
              <a:gd name="connsiteX8" fmla="*/ 373667 w 971924"/>
              <a:gd name="connsiteY8" fmla="*/ 532903 h 667359"/>
              <a:gd name="connsiteX9" fmla="*/ 545033 w 971924"/>
              <a:gd name="connsiteY9" fmla="*/ 437873 h 667359"/>
              <a:gd name="connsiteX10" fmla="*/ 583625 w 971924"/>
              <a:gd name="connsiteY10" fmla="*/ 215082 h 667359"/>
              <a:gd name="connsiteX11" fmla="*/ 676698 w 971924"/>
              <a:gd name="connsiteY11" fmla="*/ 38721 h 667359"/>
              <a:gd name="connsiteX12" fmla="*/ 766042 w 971924"/>
              <a:gd name="connsiteY12" fmla="*/ 64039 h 667359"/>
              <a:gd name="connsiteX13" fmla="*/ 757545 w 971924"/>
              <a:gd name="connsiteY13" fmla="*/ 329930 h 667359"/>
              <a:gd name="connsiteX14" fmla="*/ 934501 w 971924"/>
              <a:gd name="connsiteY14" fmla="*/ 71221 h 667359"/>
              <a:gd name="connsiteX15" fmla="*/ 957758 w 971924"/>
              <a:gd name="connsiteY15" fmla="*/ 234201 h 667359"/>
              <a:gd name="connsiteX16" fmla="*/ 762133 w 971924"/>
              <a:gd name="connsiteY16" fmla="*/ 578996 h 667359"/>
              <a:gd name="connsiteX17" fmla="*/ 711926 w 971924"/>
              <a:gd name="connsiteY17" fmla="*/ 667359 h 6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924" h="667359">
                <a:moveTo>
                  <a:pt x="148413" y="655651"/>
                </a:moveTo>
                <a:cubicBezTo>
                  <a:pt x="130321" y="528098"/>
                  <a:pt x="26052" y="337641"/>
                  <a:pt x="7110" y="237298"/>
                </a:cubicBezTo>
                <a:cubicBezTo>
                  <a:pt x="-11832" y="136955"/>
                  <a:pt x="10413" y="48981"/>
                  <a:pt x="34762" y="53591"/>
                </a:cubicBezTo>
                <a:cubicBezTo>
                  <a:pt x="59111" y="58201"/>
                  <a:pt x="121883" y="195511"/>
                  <a:pt x="153206" y="264957"/>
                </a:cubicBezTo>
                <a:cubicBezTo>
                  <a:pt x="184530" y="334403"/>
                  <a:pt x="209174" y="465851"/>
                  <a:pt x="222703" y="470267"/>
                </a:cubicBezTo>
                <a:cubicBezTo>
                  <a:pt x="236232" y="474683"/>
                  <a:pt x="231431" y="366225"/>
                  <a:pt x="234378" y="291456"/>
                </a:cubicBezTo>
                <a:cubicBezTo>
                  <a:pt x="237325" y="216687"/>
                  <a:pt x="214942" y="57820"/>
                  <a:pt x="240385" y="21654"/>
                </a:cubicBezTo>
                <a:cubicBezTo>
                  <a:pt x="265828" y="-14512"/>
                  <a:pt x="364822" y="-10745"/>
                  <a:pt x="387036" y="74463"/>
                </a:cubicBezTo>
                <a:cubicBezTo>
                  <a:pt x="409250" y="159671"/>
                  <a:pt x="290011" y="483328"/>
                  <a:pt x="373667" y="532903"/>
                </a:cubicBezTo>
                <a:cubicBezTo>
                  <a:pt x="457323" y="582478"/>
                  <a:pt x="510040" y="490843"/>
                  <a:pt x="545033" y="437873"/>
                </a:cubicBezTo>
                <a:cubicBezTo>
                  <a:pt x="580026" y="384903"/>
                  <a:pt x="561681" y="281607"/>
                  <a:pt x="583625" y="215082"/>
                </a:cubicBezTo>
                <a:cubicBezTo>
                  <a:pt x="605569" y="148557"/>
                  <a:pt x="646295" y="63895"/>
                  <a:pt x="676698" y="38721"/>
                </a:cubicBezTo>
                <a:cubicBezTo>
                  <a:pt x="707101" y="13547"/>
                  <a:pt x="752568" y="15504"/>
                  <a:pt x="766042" y="64039"/>
                </a:cubicBezTo>
                <a:cubicBezTo>
                  <a:pt x="779517" y="112574"/>
                  <a:pt x="729469" y="328733"/>
                  <a:pt x="757545" y="329930"/>
                </a:cubicBezTo>
                <a:cubicBezTo>
                  <a:pt x="785621" y="331127"/>
                  <a:pt x="901132" y="87176"/>
                  <a:pt x="934501" y="71221"/>
                </a:cubicBezTo>
                <a:cubicBezTo>
                  <a:pt x="967870" y="55266"/>
                  <a:pt x="986486" y="149572"/>
                  <a:pt x="957758" y="234201"/>
                </a:cubicBezTo>
                <a:cubicBezTo>
                  <a:pt x="929030" y="318830"/>
                  <a:pt x="769370" y="541002"/>
                  <a:pt x="762133" y="578996"/>
                </a:cubicBezTo>
                <a:cubicBezTo>
                  <a:pt x="754896" y="616990"/>
                  <a:pt x="711926" y="667359"/>
                  <a:pt x="711926" y="667359"/>
                </a:cubicBezTo>
              </a:path>
            </a:pathLst>
          </a:custGeom>
          <a:ln>
            <a:solidFill>
              <a:srgbClr val="283A8F"/>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fr-FR">
              <a:ln>
                <a:solidFill>
                  <a:prstClr val="black">
                    <a:lumMod val="50000"/>
                    <a:lumOff val="50000"/>
                  </a:prstClr>
                </a:solidFill>
              </a:ln>
              <a:solidFill>
                <a:prstClr val="black"/>
              </a:solidFill>
            </a:endParaRPr>
          </a:p>
        </p:txBody>
      </p:sp>
      <p:grpSp>
        <p:nvGrpSpPr>
          <p:cNvPr id="25" name="Grouper 68"/>
          <p:cNvGrpSpPr/>
          <p:nvPr/>
        </p:nvGrpSpPr>
        <p:grpSpPr>
          <a:xfrm rot="20869466">
            <a:off x="849978" y="3434576"/>
            <a:ext cx="445078" cy="214045"/>
            <a:chOff x="3029734" y="1655360"/>
            <a:chExt cx="445078" cy="214045"/>
          </a:xfrm>
        </p:grpSpPr>
        <p:grpSp>
          <p:nvGrpSpPr>
            <p:cNvPr id="26" name="Grouper 45"/>
            <p:cNvGrpSpPr>
              <a:grpSpLocks noChangeAspect="1"/>
            </p:cNvGrpSpPr>
            <p:nvPr/>
          </p:nvGrpSpPr>
          <p:grpSpPr>
            <a:xfrm rot="18957342">
              <a:off x="3080541" y="1716342"/>
              <a:ext cx="359997" cy="120342"/>
              <a:chOff x="6547845" y="4300092"/>
              <a:chExt cx="1225219" cy="409582"/>
            </a:xfrm>
            <a:solidFill>
              <a:schemeClr val="bg2">
                <a:lumMod val="75000"/>
              </a:schemeClr>
            </a:solidFill>
          </p:grpSpPr>
          <p:sp>
            <p:nvSpPr>
              <p:cNvPr id="28" name="Délai  46"/>
              <p:cNvSpPr/>
              <p:nvPr/>
            </p:nvSpPr>
            <p:spPr>
              <a:xfrm>
                <a:off x="7036464" y="4300092"/>
                <a:ext cx="736600" cy="409582"/>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29" name="Délai  47"/>
              <p:cNvSpPr/>
              <p:nvPr/>
            </p:nvSpPr>
            <p:spPr>
              <a:xfrm rot="10800000">
                <a:off x="6547845" y="4300092"/>
                <a:ext cx="736601" cy="409581"/>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sp>
          <p:nvSpPr>
            <p:cNvPr id="27" name="Ellipse 52"/>
            <p:cNvSpPr/>
            <p:nvPr/>
          </p:nvSpPr>
          <p:spPr>
            <a:xfrm rot="3134034">
              <a:off x="3145250" y="1539844"/>
              <a:ext cx="214045" cy="445078"/>
            </a:xfrm>
            <a:prstGeom prst="ellipse">
              <a:avLst/>
            </a:prstGeom>
            <a:noFill/>
            <a:ln w="19050" cmpd="sng">
              <a:solidFill>
                <a:srgbClr val="283A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30" name="Grouper 61"/>
          <p:cNvGrpSpPr/>
          <p:nvPr/>
        </p:nvGrpSpPr>
        <p:grpSpPr>
          <a:xfrm>
            <a:off x="563091" y="3983160"/>
            <a:ext cx="445078" cy="214045"/>
            <a:chOff x="2915688" y="2676204"/>
            <a:chExt cx="445078" cy="214045"/>
          </a:xfrm>
        </p:grpSpPr>
        <p:grpSp>
          <p:nvGrpSpPr>
            <p:cNvPr id="31" name="Grouper 54"/>
            <p:cNvGrpSpPr>
              <a:grpSpLocks noChangeAspect="1"/>
            </p:cNvGrpSpPr>
            <p:nvPr/>
          </p:nvGrpSpPr>
          <p:grpSpPr>
            <a:xfrm rot="18957342">
              <a:off x="2955640" y="2737186"/>
              <a:ext cx="359997" cy="120342"/>
              <a:chOff x="6547845" y="4300092"/>
              <a:chExt cx="1225219" cy="409582"/>
            </a:xfrm>
            <a:solidFill>
              <a:schemeClr val="bg2">
                <a:lumMod val="75000"/>
              </a:schemeClr>
            </a:solidFill>
          </p:grpSpPr>
          <p:sp>
            <p:nvSpPr>
              <p:cNvPr id="33" name="Délai  55"/>
              <p:cNvSpPr/>
              <p:nvPr/>
            </p:nvSpPr>
            <p:spPr>
              <a:xfrm>
                <a:off x="7036464" y="4300092"/>
                <a:ext cx="736600" cy="409582"/>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34" name="Délai  56"/>
              <p:cNvSpPr/>
              <p:nvPr/>
            </p:nvSpPr>
            <p:spPr>
              <a:xfrm rot="10800000">
                <a:off x="6547845" y="4300092"/>
                <a:ext cx="736601" cy="409581"/>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sp>
          <p:nvSpPr>
            <p:cNvPr id="32" name="Ellipse 57"/>
            <p:cNvSpPr/>
            <p:nvPr/>
          </p:nvSpPr>
          <p:spPr>
            <a:xfrm rot="3134034">
              <a:off x="3031204" y="2560688"/>
              <a:ext cx="214045" cy="445078"/>
            </a:xfrm>
            <a:prstGeom prst="ellipse">
              <a:avLst/>
            </a:prstGeom>
            <a:noFill/>
            <a:ln w="19050" cmpd="sng">
              <a:solidFill>
                <a:srgbClr val="283A8F"/>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35" name="Grouper 58"/>
          <p:cNvGrpSpPr>
            <a:grpSpLocks noChangeAspect="1"/>
          </p:cNvGrpSpPr>
          <p:nvPr/>
        </p:nvGrpSpPr>
        <p:grpSpPr>
          <a:xfrm rot="20128192">
            <a:off x="770332" y="4472701"/>
            <a:ext cx="359997" cy="120342"/>
            <a:chOff x="6547845" y="4300092"/>
            <a:chExt cx="1225219" cy="409582"/>
          </a:xfrm>
          <a:solidFill>
            <a:schemeClr val="bg2">
              <a:lumMod val="75000"/>
            </a:schemeClr>
          </a:solidFill>
        </p:grpSpPr>
        <p:sp>
          <p:nvSpPr>
            <p:cNvPr id="36" name="Délai  59"/>
            <p:cNvSpPr/>
            <p:nvPr/>
          </p:nvSpPr>
          <p:spPr>
            <a:xfrm>
              <a:off x="7036464" y="4300092"/>
              <a:ext cx="736600" cy="409582"/>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37" name="Délai  60"/>
            <p:cNvSpPr/>
            <p:nvPr/>
          </p:nvSpPr>
          <p:spPr>
            <a:xfrm rot="10800000">
              <a:off x="6547845" y="4300092"/>
              <a:ext cx="736601" cy="409581"/>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38" name="Grouper 70"/>
          <p:cNvGrpSpPr>
            <a:grpSpLocks noChangeAspect="1"/>
          </p:cNvGrpSpPr>
          <p:nvPr/>
        </p:nvGrpSpPr>
        <p:grpSpPr>
          <a:xfrm rot="16521452">
            <a:off x="858172" y="2992359"/>
            <a:ext cx="403233" cy="124396"/>
            <a:chOff x="6400700" y="4300092"/>
            <a:chExt cx="1372364" cy="423378"/>
          </a:xfrm>
          <a:solidFill>
            <a:schemeClr val="bg2">
              <a:lumMod val="75000"/>
            </a:schemeClr>
          </a:solidFill>
        </p:grpSpPr>
        <p:sp>
          <p:nvSpPr>
            <p:cNvPr id="39" name="Délai  71"/>
            <p:cNvSpPr/>
            <p:nvPr/>
          </p:nvSpPr>
          <p:spPr>
            <a:xfrm>
              <a:off x="7036464" y="4300092"/>
              <a:ext cx="736600" cy="409582"/>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40" name="Délai  72"/>
            <p:cNvSpPr/>
            <p:nvPr/>
          </p:nvSpPr>
          <p:spPr>
            <a:xfrm rot="10800000">
              <a:off x="6400700" y="4313890"/>
              <a:ext cx="736599" cy="409580"/>
            </a:xfrm>
            <a:prstGeom prst="flowChartDelay">
              <a:avLst/>
            </a:prstGeom>
            <a:grp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41" name="Grouper 4"/>
          <p:cNvGrpSpPr/>
          <p:nvPr/>
        </p:nvGrpSpPr>
        <p:grpSpPr>
          <a:xfrm>
            <a:off x="255038" y="4835587"/>
            <a:ext cx="522900" cy="515337"/>
            <a:chOff x="2937912" y="3691394"/>
            <a:chExt cx="522900" cy="515337"/>
          </a:xfrm>
        </p:grpSpPr>
        <p:cxnSp>
          <p:nvCxnSpPr>
            <p:cNvPr id="42" name="Connecteur droit avec flèche 76"/>
            <p:cNvCxnSpPr>
              <a:stCxn id="53" idx="1"/>
              <a:endCxn id="43" idx="0"/>
            </p:cNvCxnSpPr>
            <p:nvPr/>
          </p:nvCxnSpPr>
          <p:spPr>
            <a:xfrm flipH="1">
              <a:off x="3199362" y="3691394"/>
              <a:ext cx="162646" cy="238338"/>
            </a:xfrm>
            <a:prstGeom prst="straightConnector1">
              <a:avLst/>
            </a:prstGeom>
            <a:ln>
              <a:solidFill>
                <a:srgbClr val="262626"/>
              </a:solidFill>
              <a:tailEnd type="arrow"/>
            </a:ln>
          </p:spPr>
          <p:style>
            <a:lnRef idx="2">
              <a:schemeClr val="accent1"/>
            </a:lnRef>
            <a:fillRef idx="0">
              <a:schemeClr val="accent1"/>
            </a:fillRef>
            <a:effectRef idx="1">
              <a:schemeClr val="accent1"/>
            </a:effectRef>
            <a:fontRef idx="minor">
              <a:schemeClr val="tx1"/>
            </a:fontRef>
          </p:style>
        </p:cxnSp>
        <p:sp>
          <p:nvSpPr>
            <p:cNvPr id="43" name="ZoneTexte 79"/>
            <p:cNvSpPr txBox="1"/>
            <p:nvPr/>
          </p:nvSpPr>
          <p:spPr>
            <a:xfrm>
              <a:off x="2937912" y="3929732"/>
              <a:ext cx="522900" cy="276999"/>
            </a:xfrm>
            <a:prstGeom prst="rect">
              <a:avLst/>
            </a:prstGeom>
            <a:solidFill>
              <a:srgbClr val="C6D9F1"/>
            </a:solidFill>
            <a:ln w="3175" cmpd="sng">
              <a:noFill/>
            </a:ln>
          </p:spPr>
          <p:txBody>
            <a:bodyPr wrap="none" rtlCol="0">
              <a:spAutoFit/>
            </a:bodyPr>
            <a:lstStyle/>
            <a:p>
              <a:pPr defTabSz="914400"/>
              <a:r>
                <a:rPr lang="fr-FR" sz="1200" dirty="0" smtClean="0">
                  <a:solidFill>
                    <a:prstClr val="black"/>
                  </a:solidFill>
                </a:rPr>
                <a:t>NF</a:t>
              </a:r>
              <a:r>
                <a:rPr lang="en-US" sz="1200" dirty="0">
                  <a:solidFill>
                    <a:prstClr val="black"/>
                  </a:solidFill>
                  <a:latin typeface="Symbol" charset="2"/>
                  <a:ea typeface="Symbol" charset="2"/>
                  <a:cs typeface="Symbol" charset="2"/>
                </a:rPr>
                <a:t>k</a:t>
              </a:r>
              <a:r>
                <a:rPr lang="fr-FR" sz="1200" dirty="0" smtClean="0">
                  <a:solidFill>
                    <a:prstClr val="black"/>
                  </a:solidFill>
                </a:rPr>
                <a:t>B</a:t>
              </a:r>
              <a:endParaRPr lang="fr-FR" sz="1200" dirty="0">
                <a:solidFill>
                  <a:prstClr val="black"/>
                </a:solidFill>
              </a:endParaRPr>
            </a:p>
          </p:txBody>
        </p:sp>
      </p:grpSp>
      <p:sp>
        <p:nvSpPr>
          <p:cNvPr id="44" name="ZoneTexte 81"/>
          <p:cNvSpPr txBox="1"/>
          <p:nvPr/>
        </p:nvSpPr>
        <p:spPr>
          <a:xfrm>
            <a:off x="734620" y="5539312"/>
            <a:ext cx="522900" cy="276999"/>
          </a:xfrm>
          <a:prstGeom prst="rect">
            <a:avLst/>
          </a:prstGeom>
          <a:solidFill>
            <a:srgbClr val="C6D9F1"/>
          </a:solidFill>
          <a:ln w="3175" cmpd="sng">
            <a:noFill/>
          </a:ln>
        </p:spPr>
        <p:txBody>
          <a:bodyPr wrap="none" rtlCol="0">
            <a:spAutoFit/>
          </a:bodyPr>
          <a:lstStyle/>
          <a:p>
            <a:pPr defTabSz="914400"/>
            <a:r>
              <a:rPr lang="fr-FR" sz="1200" dirty="0" smtClean="0">
                <a:solidFill>
                  <a:prstClr val="black"/>
                </a:solidFill>
              </a:rPr>
              <a:t>NF</a:t>
            </a:r>
            <a:r>
              <a:rPr lang="en-US" sz="1200" dirty="0">
                <a:solidFill>
                  <a:prstClr val="black"/>
                </a:solidFill>
                <a:latin typeface="Symbol" charset="2"/>
                <a:ea typeface="Symbol" charset="2"/>
                <a:cs typeface="Symbol" charset="2"/>
              </a:rPr>
              <a:t>k</a:t>
            </a:r>
            <a:r>
              <a:rPr lang="fr-FR" sz="1200" dirty="0" smtClean="0">
                <a:solidFill>
                  <a:prstClr val="black"/>
                </a:solidFill>
              </a:rPr>
              <a:t>B</a:t>
            </a:r>
            <a:endParaRPr lang="fr-FR" sz="1200" dirty="0">
              <a:solidFill>
                <a:prstClr val="black"/>
              </a:solidFill>
            </a:endParaRPr>
          </a:p>
        </p:txBody>
      </p:sp>
      <p:sp>
        <p:nvSpPr>
          <p:cNvPr id="45" name="ZoneTexte 100"/>
          <p:cNvSpPr txBox="1"/>
          <p:nvPr/>
        </p:nvSpPr>
        <p:spPr>
          <a:xfrm>
            <a:off x="2867347" y="5709373"/>
            <a:ext cx="522900" cy="276999"/>
          </a:xfrm>
          <a:prstGeom prst="rect">
            <a:avLst/>
          </a:prstGeom>
          <a:solidFill>
            <a:srgbClr val="C6D9F1"/>
          </a:solidFill>
          <a:ln w="3175" cmpd="sng">
            <a:noFill/>
          </a:ln>
        </p:spPr>
        <p:txBody>
          <a:bodyPr wrap="none" rtlCol="0">
            <a:spAutoFit/>
          </a:bodyPr>
          <a:lstStyle/>
          <a:p>
            <a:pPr defTabSz="914400"/>
            <a:r>
              <a:rPr lang="fr-FR" sz="1200" dirty="0" smtClean="0">
                <a:solidFill>
                  <a:prstClr val="black"/>
                </a:solidFill>
              </a:rPr>
              <a:t>NF</a:t>
            </a:r>
            <a:r>
              <a:rPr lang="en-US" sz="1200" dirty="0">
                <a:solidFill>
                  <a:prstClr val="black"/>
                </a:solidFill>
                <a:latin typeface="Symbol" charset="2"/>
                <a:ea typeface="Symbol" charset="2"/>
                <a:cs typeface="Symbol" charset="2"/>
              </a:rPr>
              <a:t>k</a:t>
            </a:r>
            <a:r>
              <a:rPr lang="fr-FR" sz="1200" dirty="0" smtClean="0">
                <a:solidFill>
                  <a:prstClr val="black"/>
                </a:solidFill>
              </a:rPr>
              <a:t>B</a:t>
            </a:r>
            <a:endParaRPr lang="fr-FR" sz="1200" dirty="0">
              <a:solidFill>
                <a:prstClr val="black"/>
              </a:solidFill>
            </a:endParaRPr>
          </a:p>
        </p:txBody>
      </p:sp>
      <p:sp>
        <p:nvSpPr>
          <p:cNvPr id="47" name="ZoneTexte 101"/>
          <p:cNvSpPr txBox="1"/>
          <p:nvPr/>
        </p:nvSpPr>
        <p:spPr>
          <a:xfrm>
            <a:off x="2507307" y="5205317"/>
            <a:ext cx="522900" cy="276999"/>
          </a:xfrm>
          <a:prstGeom prst="rect">
            <a:avLst/>
          </a:prstGeom>
          <a:solidFill>
            <a:srgbClr val="C6D9F1"/>
          </a:solidFill>
          <a:ln w="3175" cmpd="sng">
            <a:noFill/>
          </a:ln>
        </p:spPr>
        <p:txBody>
          <a:bodyPr wrap="none" rtlCol="0">
            <a:spAutoFit/>
          </a:bodyPr>
          <a:lstStyle/>
          <a:p>
            <a:pPr defTabSz="914400"/>
            <a:r>
              <a:rPr lang="fr-FR" sz="1200" dirty="0" smtClean="0">
                <a:solidFill>
                  <a:prstClr val="black"/>
                </a:solidFill>
              </a:rPr>
              <a:t>NF</a:t>
            </a:r>
            <a:r>
              <a:rPr lang="en-US" sz="1200" dirty="0">
                <a:solidFill>
                  <a:prstClr val="black"/>
                </a:solidFill>
                <a:latin typeface="Symbol" charset="2"/>
                <a:ea typeface="Symbol" charset="2"/>
                <a:cs typeface="Symbol" charset="2"/>
              </a:rPr>
              <a:t>k</a:t>
            </a:r>
            <a:r>
              <a:rPr lang="fr-FR" sz="1200" dirty="0" smtClean="0">
                <a:solidFill>
                  <a:prstClr val="black"/>
                </a:solidFill>
              </a:rPr>
              <a:t>B</a:t>
            </a:r>
            <a:endParaRPr lang="fr-FR" sz="1200" dirty="0">
              <a:solidFill>
                <a:prstClr val="black"/>
              </a:solidFill>
            </a:endParaRPr>
          </a:p>
        </p:txBody>
      </p:sp>
      <p:cxnSp>
        <p:nvCxnSpPr>
          <p:cNvPr id="49" name="Connecteur droit avec flèche 92"/>
          <p:cNvCxnSpPr/>
          <p:nvPr/>
        </p:nvCxnSpPr>
        <p:spPr>
          <a:xfrm>
            <a:off x="2013022" y="5288025"/>
            <a:ext cx="400398" cy="131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Freeform 49"/>
          <p:cNvSpPr/>
          <p:nvPr/>
        </p:nvSpPr>
        <p:spPr>
          <a:xfrm rot="21273414">
            <a:off x="1414627" y="3432576"/>
            <a:ext cx="529158" cy="1485012"/>
          </a:xfrm>
          <a:custGeom>
            <a:avLst/>
            <a:gdLst>
              <a:gd name="connsiteX0" fmla="*/ 1702 w 383745"/>
              <a:gd name="connsiteY0" fmla="*/ 0 h 1440493"/>
              <a:gd name="connsiteX1" fmla="*/ 58069 w 383745"/>
              <a:gd name="connsiteY1" fmla="*/ 1171184 h 1440493"/>
              <a:gd name="connsiteX2" fmla="*/ 383745 w 383745"/>
              <a:gd name="connsiteY2" fmla="*/ 1440493 h 1440493"/>
              <a:gd name="connsiteX0" fmla="*/ 416 w 236908"/>
              <a:gd name="connsiteY0" fmla="*/ 0 h 1485012"/>
              <a:gd name="connsiteX1" fmla="*/ 56783 w 236908"/>
              <a:gd name="connsiteY1" fmla="*/ 1171184 h 1485012"/>
              <a:gd name="connsiteX2" fmla="*/ 236908 w 236908"/>
              <a:gd name="connsiteY2" fmla="*/ 1485012 h 1485012"/>
            </a:gdLst>
            <a:ahLst/>
            <a:cxnLst>
              <a:cxn ang="0">
                <a:pos x="connsiteX0" y="connsiteY0"/>
              </a:cxn>
              <a:cxn ang="0">
                <a:pos x="connsiteX1" y="connsiteY1"/>
              </a:cxn>
              <a:cxn ang="0">
                <a:pos x="connsiteX2" y="connsiteY2"/>
              </a:cxn>
            </a:cxnLst>
            <a:rect l="l" t="t" r="r" b="b"/>
            <a:pathLst>
              <a:path w="236908" h="1485012">
                <a:moveTo>
                  <a:pt x="416" y="0"/>
                </a:moveTo>
                <a:cubicBezTo>
                  <a:pt x="-3238" y="465551"/>
                  <a:pt x="17368" y="923682"/>
                  <a:pt x="56783" y="1171184"/>
                </a:cubicBezTo>
                <a:cubicBezTo>
                  <a:pt x="96198" y="1418686"/>
                  <a:pt x="177410" y="1438040"/>
                  <a:pt x="236908" y="1485012"/>
                </a:cubicBezTo>
              </a:path>
            </a:pathLst>
          </a:custGeom>
          <a:noFill/>
          <a:ln>
            <a:solidFill>
              <a:srgbClr val="28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1" name="Freeform 50"/>
          <p:cNvSpPr/>
          <p:nvPr/>
        </p:nvSpPr>
        <p:spPr>
          <a:xfrm rot="21273414">
            <a:off x="1252379" y="3610154"/>
            <a:ext cx="659487" cy="1313228"/>
          </a:xfrm>
          <a:custGeom>
            <a:avLst/>
            <a:gdLst>
              <a:gd name="connsiteX0" fmla="*/ 1702 w 383745"/>
              <a:gd name="connsiteY0" fmla="*/ 0 h 1440493"/>
              <a:gd name="connsiteX1" fmla="*/ 58069 w 383745"/>
              <a:gd name="connsiteY1" fmla="*/ 1171184 h 1440493"/>
              <a:gd name="connsiteX2" fmla="*/ 383745 w 383745"/>
              <a:gd name="connsiteY2" fmla="*/ 1440493 h 1440493"/>
              <a:gd name="connsiteX0" fmla="*/ 416 w 236908"/>
              <a:gd name="connsiteY0" fmla="*/ 0 h 1485012"/>
              <a:gd name="connsiteX1" fmla="*/ 56783 w 236908"/>
              <a:gd name="connsiteY1" fmla="*/ 1171184 h 1485012"/>
              <a:gd name="connsiteX2" fmla="*/ 236908 w 236908"/>
              <a:gd name="connsiteY2" fmla="*/ 1485012 h 1485012"/>
            </a:gdLst>
            <a:ahLst/>
            <a:cxnLst>
              <a:cxn ang="0">
                <a:pos x="connsiteX0" y="connsiteY0"/>
              </a:cxn>
              <a:cxn ang="0">
                <a:pos x="connsiteX1" y="connsiteY1"/>
              </a:cxn>
              <a:cxn ang="0">
                <a:pos x="connsiteX2" y="connsiteY2"/>
              </a:cxn>
            </a:cxnLst>
            <a:rect l="l" t="t" r="r" b="b"/>
            <a:pathLst>
              <a:path w="236908" h="1485012">
                <a:moveTo>
                  <a:pt x="416" y="0"/>
                </a:moveTo>
                <a:cubicBezTo>
                  <a:pt x="-3238" y="465551"/>
                  <a:pt x="17368" y="923682"/>
                  <a:pt x="56783" y="1171184"/>
                </a:cubicBezTo>
                <a:cubicBezTo>
                  <a:pt x="96198" y="1418686"/>
                  <a:pt x="177410" y="1438040"/>
                  <a:pt x="236908" y="1485012"/>
                </a:cubicBezTo>
              </a:path>
            </a:pathLst>
          </a:custGeom>
          <a:noFill/>
          <a:ln>
            <a:solidFill>
              <a:srgbClr val="28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2" name="Freeform 51"/>
          <p:cNvSpPr/>
          <p:nvPr/>
        </p:nvSpPr>
        <p:spPr>
          <a:xfrm rot="21273414">
            <a:off x="1046899" y="3979737"/>
            <a:ext cx="838876" cy="951337"/>
          </a:xfrm>
          <a:custGeom>
            <a:avLst/>
            <a:gdLst>
              <a:gd name="connsiteX0" fmla="*/ 1702 w 383745"/>
              <a:gd name="connsiteY0" fmla="*/ 0 h 1440493"/>
              <a:gd name="connsiteX1" fmla="*/ 58069 w 383745"/>
              <a:gd name="connsiteY1" fmla="*/ 1171184 h 1440493"/>
              <a:gd name="connsiteX2" fmla="*/ 383745 w 383745"/>
              <a:gd name="connsiteY2" fmla="*/ 1440493 h 1440493"/>
              <a:gd name="connsiteX0" fmla="*/ 416 w 236908"/>
              <a:gd name="connsiteY0" fmla="*/ 0 h 1485012"/>
              <a:gd name="connsiteX1" fmla="*/ 56783 w 236908"/>
              <a:gd name="connsiteY1" fmla="*/ 1171184 h 1485012"/>
              <a:gd name="connsiteX2" fmla="*/ 236908 w 236908"/>
              <a:gd name="connsiteY2" fmla="*/ 1485012 h 1485012"/>
              <a:gd name="connsiteX0" fmla="*/ 115 w 312171"/>
              <a:gd name="connsiteY0" fmla="*/ 0 h 1558555"/>
              <a:gd name="connsiteX1" fmla="*/ 132046 w 312171"/>
              <a:gd name="connsiteY1" fmla="*/ 1244727 h 1558555"/>
              <a:gd name="connsiteX2" fmla="*/ 312171 w 312171"/>
              <a:gd name="connsiteY2" fmla="*/ 1558555 h 1558555"/>
              <a:gd name="connsiteX0" fmla="*/ 102 w 312158"/>
              <a:gd name="connsiteY0" fmla="*/ 0 h 1558555"/>
              <a:gd name="connsiteX1" fmla="*/ 132033 w 312158"/>
              <a:gd name="connsiteY1" fmla="*/ 1244727 h 1558555"/>
              <a:gd name="connsiteX2" fmla="*/ 312158 w 312158"/>
              <a:gd name="connsiteY2" fmla="*/ 1558555 h 1558555"/>
              <a:gd name="connsiteX0" fmla="*/ 81 w 312137"/>
              <a:gd name="connsiteY0" fmla="*/ 0 h 1558555"/>
              <a:gd name="connsiteX1" fmla="*/ 132012 w 312137"/>
              <a:gd name="connsiteY1" fmla="*/ 1244727 h 1558555"/>
              <a:gd name="connsiteX2" fmla="*/ 312137 w 312137"/>
              <a:gd name="connsiteY2" fmla="*/ 1558555 h 1558555"/>
              <a:gd name="connsiteX0" fmla="*/ 174 w 277815"/>
              <a:gd name="connsiteY0" fmla="*/ 0 h 1763643"/>
              <a:gd name="connsiteX1" fmla="*/ 97690 w 277815"/>
              <a:gd name="connsiteY1" fmla="*/ 1449815 h 1763643"/>
              <a:gd name="connsiteX2" fmla="*/ 277815 w 277815"/>
              <a:gd name="connsiteY2" fmla="*/ 1763643 h 1763643"/>
              <a:gd name="connsiteX0" fmla="*/ 0 w 277641"/>
              <a:gd name="connsiteY0" fmla="*/ 0 h 1763643"/>
              <a:gd name="connsiteX1" fmla="*/ 97516 w 277641"/>
              <a:gd name="connsiteY1" fmla="*/ 1449815 h 1763643"/>
              <a:gd name="connsiteX2" fmla="*/ 277641 w 277641"/>
              <a:gd name="connsiteY2" fmla="*/ 1763643 h 1763643"/>
              <a:gd name="connsiteX0" fmla="*/ 0 w 292878"/>
              <a:gd name="connsiteY0" fmla="*/ 0 h 1771387"/>
              <a:gd name="connsiteX1" fmla="*/ 112753 w 292878"/>
              <a:gd name="connsiteY1" fmla="*/ 1457559 h 1771387"/>
              <a:gd name="connsiteX2" fmla="*/ 292878 w 292878"/>
              <a:gd name="connsiteY2" fmla="*/ 1771387 h 1771387"/>
              <a:gd name="connsiteX0" fmla="*/ 0 w 292878"/>
              <a:gd name="connsiteY0" fmla="*/ 0 h 1771387"/>
              <a:gd name="connsiteX1" fmla="*/ 95339 w 292878"/>
              <a:gd name="connsiteY1" fmla="*/ 1448710 h 1771387"/>
              <a:gd name="connsiteX2" fmla="*/ 292878 w 292878"/>
              <a:gd name="connsiteY2" fmla="*/ 1771387 h 1771387"/>
            </a:gdLst>
            <a:ahLst/>
            <a:cxnLst>
              <a:cxn ang="0">
                <a:pos x="connsiteX0" y="connsiteY0"/>
              </a:cxn>
              <a:cxn ang="0">
                <a:pos x="connsiteX1" y="connsiteY1"/>
              </a:cxn>
              <a:cxn ang="0">
                <a:pos x="connsiteX2" y="connsiteY2"/>
              </a:cxn>
            </a:cxnLst>
            <a:rect l="l" t="t" r="r" b="b"/>
            <a:pathLst>
              <a:path w="292878" h="1771387">
                <a:moveTo>
                  <a:pt x="0" y="0"/>
                </a:moveTo>
                <a:cubicBezTo>
                  <a:pt x="85388" y="276511"/>
                  <a:pt x="46526" y="1153479"/>
                  <a:pt x="95339" y="1448710"/>
                </a:cubicBezTo>
                <a:cubicBezTo>
                  <a:pt x="144152" y="1743941"/>
                  <a:pt x="233380" y="1724415"/>
                  <a:pt x="292878" y="1771387"/>
                </a:cubicBezTo>
              </a:path>
            </a:pathLst>
          </a:custGeom>
          <a:noFill/>
          <a:ln>
            <a:solidFill>
              <a:srgbClr val="283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3" name="Pie 73"/>
          <p:cNvSpPr/>
          <p:nvPr/>
        </p:nvSpPr>
        <p:spPr>
          <a:xfrm>
            <a:off x="485357" y="4485237"/>
            <a:ext cx="387554" cy="350501"/>
          </a:xfrm>
          <a:custGeom>
            <a:avLst/>
            <a:gdLst>
              <a:gd name="connsiteX0" fmla="*/ 387553 w 387553"/>
              <a:gd name="connsiteY0" fmla="*/ 175125 h 350249"/>
              <a:gd name="connsiteX1" fmla="*/ 193776 w 387553"/>
              <a:gd name="connsiteY1" fmla="*/ 350250 h 350249"/>
              <a:gd name="connsiteX2" fmla="*/ -1 w 387553"/>
              <a:gd name="connsiteY2" fmla="*/ 175125 h 350249"/>
              <a:gd name="connsiteX3" fmla="*/ 193776 w 387553"/>
              <a:gd name="connsiteY3" fmla="*/ 0 h 350249"/>
              <a:gd name="connsiteX4" fmla="*/ 193777 w 387553"/>
              <a:gd name="connsiteY4" fmla="*/ 175125 h 350249"/>
              <a:gd name="connsiteX5" fmla="*/ 387553 w 387553"/>
              <a:gd name="connsiteY5" fmla="*/ 175125 h 350249"/>
              <a:gd name="connsiteX0" fmla="*/ 343713 w 343713"/>
              <a:gd name="connsiteY0" fmla="*/ 175125 h 350401"/>
              <a:gd name="connsiteX1" fmla="*/ 149936 w 343713"/>
              <a:gd name="connsiteY1" fmla="*/ 350250 h 350401"/>
              <a:gd name="connsiteX2" fmla="*/ 0 w 343713"/>
              <a:gd name="connsiteY2" fmla="*/ 150073 h 350401"/>
              <a:gd name="connsiteX3" fmla="*/ 149936 w 343713"/>
              <a:gd name="connsiteY3" fmla="*/ 0 h 350401"/>
              <a:gd name="connsiteX4" fmla="*/ 149937 w 343713"/>
              <a:gd name="connsiteY4" fmla="*/ 175125 h 350401"/>
              <a:gd name="connsiteX5" fmla="*/ 343713 w 343713"/>
              <a:gd name="connsiteY5" fmla="*/ 175125 h 350401"/>
              <a:gd name="connsiteX0" fmla="*/ 352247 w 352247"/>
              <a:gd name="connsiteY0" fmla="*/ 175129 h 350405"/>
              <a:gd name="connsiteX1" fmla="*/ 158470 w 352247"/>
              <a:gd name="connsiteY1" fmla="*/ 350254 h 350405"/>
              <a:gd name="connsiteX2" fmla="*/ 8534 w 352247"/>
              <a:gd name="connsiteY2" fmla="*/ 150077 h 350405"/>
              <a:gd name="connsiteX3" fmla="*/ 158470 w 352247"/>
              <a:gd name="connsiteY3" fmla="*/ 4 h 350405"/>
              <a:gd name="connsiteX4" fmla="*/ 158471 w 352247"/>
              <a:gd name="connsiteY4" fmla="*/ 175129 h 350405"/>
              <a:gd name="connsiteX5" fmla="*/ 352247 w 352247"/>
              <a:gd name="connsiteY5" fmla="*/ 175129 h 350405"/>
              <a:gd name="connsiteX0" fmla="*/ 352247 w 352247"/>
              <a:gd name="connsiteY0" fmla="*/ 175129 h 350405"/>
              <a:gd name="connsiteX1" fmla="*/ 158470 w 352247"/>
              <a:gd name="connsiteY1" fmla="*/ 350254 h 350405"/>
              <a:gd name="connsiteX2" fmla="*/ 8534 w 352247"/>
              <a:gd name="connsiteY2" fmla="*/ 150077 h 350405"/>
              <a:gd name="connsiteX3" fmla="*/ 158470 w 352247"/>
              <a:gd name="connsiteY3" fmla="*/ 4 h 350405"/>
              <a:gd name="connsiteX4" fmla="*/ 158471 w 352247"/>
              <a:gd name="connsiteY4" fmla="*/ 175129 h 350405"/>
              <a:gd name="connsiteX5" fmla="*/ 352247 w 352247"/>
              <a:gd name="connsiteY5" fmla="*/ 175129 h 350405"/>
              <a:gd name="connsiteX0" fmla="*/ 352247 w 352247"/>
              <a:gd name="connsiteY0" fmla="*/ 175129 h 350405"/>
              <a:gd name="connsiteX1" fmla="*/ 158470 w 352247"/>
              <a:gd name="connsiteY1" fmla="*/ 350254 h 350405"/>
              <a:gd name="connsiteX2" fmla="*/ 8534 w 352247"/>
              <a:gd name="connsiteY2" fmla="*/ 150077 h 350405"/>
              <a:gd name="connsiteX3" fmla="*/ 158470 w 352247"/>
              <a:gd name="connsiteY3" fmla="*/ 4 h 350405"/>
              <a:gd name="connsiteX4" fmla="*/ 158471 w 352247"/>
              <a:gd name="connsiteY4" fmla="*/ 175129 h 350405"/>
              <a:gd name="connsiteX5" fmla="*/ 352247 w 352247"/>
              <a:gd name="connsiteY5" fmla="*/ 175129 h 350405"/>
              <a:gd name="connsiteX0" fmla="*/ 352247 w 352247"/>
              <a:gd name="connsiteY0" fmla="*/ 175129 h 350405"/>
              <a:gd name="connsiteX1" fmla="*/ 158470 w 352247"/>
              <a:gd name="connsiteY1" fmla="*/ 350254 h 350405"/>
              <a:gd name="connsiteX2" fmla="*/ 8534 w 352247"/>
              <a:gd name="connsiteY2" fmla="*/ 150077 h 350405"/>
              <a:gd name="connsiteX3" fmla="*/ 158470 w 352247"/>
              <a:gd name="connsiteY3" fmla="*/ 4 h 350405"/>
              <a:gd name="connsiteX4" fmla="*/ 177260 w 352247"/>
              <a:gd name="connsiteY4" fmla="*/ 200181 h 350405"/>
              <a:gd name="connsiteX5" fmla="*/ 352247 w 352247"/>
              <a:gd name="connsiteY5" fmla="*/ 175129 h 350405"/>
              <a:gd name="connsiteX0" fmla="*/ 352247 w 352247"/>
              <a:gd name="connsiteY0" fmla="*/ 175129 h 350405"/>
              <a:gd name="connsiteX1" fmla="*/ 158470 w 352247"/>
              <a:gd name="connsiteY1" fmla="*/ 350254 h 350405"/>
              <a:gd name="connsiteX2" fmla="*/ 8534 w 352247"/>
              <a:gd name="connsiteY2" fmla="*/ 150077 h 350405"/>
              <a:gd name="connsiteX3" fmla="*/ 158470 w 352247"/>
              <a:gd name="connsiteY3" fmla="*/ 4 h 350405"/>
              <a:gd name="connsiteX4" fmla="*/ 177260 w 352247"/>
              <a:gd name="connsiteY4" fmla="*/ 200181 h 350405"/>
              <a:gd name="connsiteX5" fmla="*/ 352247 w 352247"/>
              <a:gd name="connsiteY5" fmla="*/ 175129 h 350405"/>
              <a:gd name="connsiteX0" fmla="*/ 343997 w 343997"/>
              <a:gd name="connsiteY0" fmla="*/ 175129 h 350405"/>
              <a:gd name="connsiteX1" fmla="*/ 150220 w 343997"/>
              <a:gd name="connsiteY1" fmla="*/ 350254 h 350405"/>
              <a:gd name="connsiteX2" fmla="*/ 284 w 343997"/>
              <a:gd name="connsiteY2" fmla="*/ 150077 h 350405"/>
              <a:gd name="connsiteX3" fmla="*/ 150220 w 343997"/>
              <a:gd name="connsiteY3" fmla="*/ 4 h 350405"/>
              <a:gd name="connsiteX4" fmla="*/ 169010 w 343997"/>
              <a:gd name="connsiteY4" fmla="*/ 200181 h 350405"/>
              <a:gd name="connsiteX5" fmla="*/ 343997 w 343997"/>
              <a:gd name="connsiteY5" fmla="*/ 175129 h 350405"/>
              <a:gd name="connsiteX0" fmla="*/ 353090 w 353090"/>
              <a:gd name="connsiteY0" fmla="*/ 175129 h 350405"/>
              <a:gd name="connsiteX1" fmla="*/ 159313 w 353090"/>
              <a:gd name="connsiteY1" fmla="*/ 350254 h 350405"/>
              <a:gd name="connsiteX2" fmla="*/ 9377 w 353090"/>
              <a:gd name="connsiteY2" fmla="*/ 150077 h 350405"/>
              <a:gd name="connsiteX3" fmla="*/ 159313 w 353090"/>
              <a:gd name="connsiteY3" fmla="*/ 4 h 350405"/>
              <a:gd name="connsiteX4" fmla="*/ 178103 w 353090"/>
              <a:gd name="connsiteY4" fmla="*/ 200181 h 350405"/>
              <a:gd name="connsiteX5" fmla="*/ 353090 w 353090"/>
              <a:gd name="connsiteY5" fmla="*/ 175129 h 350405"/>
              <a:gd name="connsiteX0" fmla="*/ 343713 w 343713"/>
              <a:gd name="connsiteY0" fmla="*/ 175225 h 350501"/>
              <a:gd name="connsiteX1" fmla="*/ 149936 w 343713"/>
              <a:gd name="connsiteY1" fmla="*/ 350350 h 350501"/>
              <a:gd name="connsiteX2" fmla="*/ 0 w 343713"/>
              <a:gd name="connsiteY2" fmla="*/ 150173 h 350501"/>
              <a:gd name="connsiteX3" fmla="*/ 149936 w 343713"/>
              <a:gd name="connsiteY3" fmla="*/ 100 h 350501"/>
              <a:gd name="connsiteX4" fmla="*/ 168726 w 343713"/>
              <a:gd name="connsiteY4" fmla="*/ 200277 h 350501"/>
              <a:gd name="connsiteX5" fmla="*/ 343713 w 343713"/>
              <a:gd name="connsiteY5" fmla="*/ 175225 h 350501"/>
              <a:gd name="connsiteX0" fmla="*/ 387554 w 387554"/>
              <a:gd name="connsiteY0" fmla="*/ 175225 h 350501"/>
              <a:gd name="connsiteX1" fmla="*/ 193777 w 387554"/>
              <a:gd name="connsiteY1" fmla="*/ 350350 h 350501"/>
              <a:gd name="connsiteX2" fmla="*/ 0 w 387554"/>
              <a:gd name="connsiteY2" fmla="*/ 150173 h 350501"/>
              <a:gd name="connsiteX3" fmla="*/ 193777 w 387554"/>
              <a:gd name="connsiteY3" fmla="*/ 100 h 350501"/>
              <a:gd name="connsiteX4" fmla="*/ 212567 w 387554"/>
              <a:gd name="connsiteY4" fmla="*/ 200277 h 350501"/>
              <a:gd name="connsiteX5" fmla="*/ 387554 w 387554"/>
              <a:gd name="connsiteY5" fmla="*/ 175225 h 35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554" h="350501">
                <a:moveTo>
                  <a:pt x="387554" y="175225"/>
                </a:moveTo>
                <a:cubicBezTo>
                  <a:pt x="387554" y="271944"/>
                  <a:pt x="258369" y="354525"/>
                  <a:pt x="193777" y="350350"/>
                </a:cubicBezTo>
                <a:cubicBezTo>
                  <a:pt x="129185" y="346175"/>
                  <a:pt x="0" y="309523"/>
                  <a:pt x="0" y="150173"/>
                </a:cubicBezTo>
                <a:cubicBezTo>
                  <a:pt x="0" y="-9177"/>
                  <a:pt x="86757" y="100"/>
                  <a:pt x="193777" y="100"/>
                </a:cubicBezTo>
                <a:cubicBezTo>
                  <a:pt x="193777" y="58475"/>
                  <a:pt x="137411" y="154428"/>
                  <a:pt x="212567" y="200277"/>
                </a:cubicBezTo>
                <a:cubicBezTo>
                  <a:pt x="277159" y="250381"/>
                  <a:pt x="322962" y="175225"/>
                  <a:pt x="387554" y="175225"/>
                </a:cubicBezTo>
                <a:close/>
              </a:path>
            </a:pathLst>
          </a:cu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00" dirty="0" smtClean="0">
                <a:solidFill>
                  <a:prstClr val="black"/>
                </a:solidFill>
              </a:rPr>
              <a:t>PRR</a:t>
            </a:r>
            <a:endParaRPr lang="en-US" sz="1000" dirty="0">
              <a:solidFill>
                <a:prstClr val="black"/>
              </a:solidFill>
            </a:endParaRPr>
          </a:p>
        </p:txBody>
      </p:sp>
      <p:cxnSp>
        <p:nvCxnSpPr>
          <p:cNvPr id="54" name="Connecteur droit avec flèche 76"/>
          <p:cNvCxnSpPr/>
          <p:nvPr/>
        </p:nvCxnSpPr>
        <p:spPr>
          <a:xfrm>
            <a:off x="471177" y="5373843"/>
            <a:ext cx="321024" cy="289498"/>
          </a:xfrm>
          <a:prstGeom prst="straightConnector1">
            <a:avLst/>
          </a:prstGeom>
          <a:ln>
            <a:solidFill>
              <a:srgbClr val="262626"/>
            </a:solidFill>
            <a:tailEnd type="arrow"/>
          </a:ln>
        </p:spPr>
        <p:style>
          <a:lnRef idx="2">
            <a:schemeClr val="accent1"/>
          </a:lnRef>
          <a:fillRef idx="0">
            <a:schemeClr val="accent1"/>
          </a:fillRef>
          <a:effectRef idx="1">
            <a:schemeClr val="accent1"/>
          </a:effectRef>
          <a:fontRef idx="minor">
            <a:schemeClr val="tx1"/>
          </a:fontRef>
        </p:style>
      </p:cxnSp>
      <p:cxnSp>
        <p:nvCxnSpPr>
          <p:cNvPr id="55" name="Connecteur droit avec flèche 76"/>
          <p:cNvCxnSpPr/>
          <p:nvPr/>
        </p:nvCxnSpPr>
        <p:spPr>
          <a:xfrm>
            <a:off x="2965509" y="5493915"/>
            <a:ext cx="130601" cy="179621"/>
          </a:xfrm>
          <a:prstGeom prst="straightConnector1">
            <a:avLst/>
          </a:prstGeom>
          <a:ln>
            <a:solidFill>
              <a:srgbClr val="262626"/>
            </a:solidFill>
            <a:tailEnd type="arrow"/>
          </a:ln>
        </p:spPr>
        <p:style>
          <a:lnRef idx="2">
            <a:schemeClr val="accent1"/>
          </a:lnRef>
          <a:fillRef idx="0">
            <a:schemeClr val="accent1"/>
          </a:fillRef>
          <a:effectRef idx="1">
            <a:schemeClr val="accent1"/>
          </a:effectRef>
          <a:fontRef idx="minor">
            <a:schemeClr val="tx1"/>
          </a:fontRef>
        </p:style>
      </p:cxnSp>
      <p:sp>
        <p:nvSpPr>
          <p:cNvPr id="56" name="Freeform 55"/>
          <p:cNvSpPr/>
          <p:nvPr/>
        </p:nvSpPr>
        <p:spPr>
          <a:xfrm rot="21273414">
            <a:off x="993817" y="4581713"/>
            <a:ext cx="950976" cy="753113"/>
          </a:xfrm>
          <a:custGeom>
            <a:avLst/>
            <a:gdLst>
              <a:gd name="connsiteX0" fmla="*/ 1702 w 383745"/>
              <a:gd name="connsiteY0" fmla="*/ 0 h 1440493"/>
              <a:gd name="connsiteX1" fmla="*/ 58069 w 383745"/>
              <a:gd name="connsiteY1" fmla="*/ 1171184 h 1440493"/>
              <a:gd name="connsiteX2" fmla="*/ 383745 w 383745"/>
              <a:gd name="connsiteY2" fmla="*/ 1440493 h 1440493"/>
              <a:gd name="connsiteX0" fmla="*/ 416 w 236908"/>
              <a:gd name="connsiteY0" fmla="*/ 0 h 1485012"/>
              <a:gd name="connsiteX1" fmla="*/ 56783 w 236908"/>
              <a:gd name="connsiteY1" fmla="*/ 1171184 h 1485012"/>
              <a:gd name="connsiteX2" fmla="*/ 236908 w 236908"/>
              <a:gd name="connsiteY2" fmla="*/ 1485012 h 1485012"/>
              <a:gd name="connsiteX0" fmla="*/ 248 w 256614"/>
              <a:gd name="connsiteY0" fmla="*/ 1 h 1205563"/>
              <a:gd name="connsiteX1" fmla="*/ 76489 w 256614"/>
              <a:gd name="connsiteY1" fmla="*/ 891735 h 1205563"/>
              <a:gd name="connsiteX2" fmla="*/ 256614 w 256614"/>
              <a:gd name="connsiteY2" fmla="*/ 1205563 h 1205563"/>
              <a:gd name="connsiteX0" fmla="*/ 0 w 256366"/>
              <a:gd name="connsiteY0" fmla="*/ 1 h 1205563"/>
              <a:gd name="connsiteX1" fmla="*/ 76241 w 256366"/>
              <a:gd name="connsiteY1" fmla="*/ 891735 h 1205563"/>
              <a:gd name="connsiteX2" fmla="*/ 256366 w 256366"/>
              <a:gd name="connsiteY2" fmla="*/ 1205563 h 1205563"/>
              <a:gd name="connsiteX0" fmla="*/ 0 w 256366"/>
              <a:gd name="connsiteY0" fmla="*/ 12687 h 1218249"/>
              <a:gd name="connsiteX1" fmla="*/ 76241 w 256366"/>
              <a:gd name="connsiteY1" fmla="*/ 904421 h 1218249"/>
              <a:gd name="connsiteX2" fmla="*/ 256366 w 256366"/>
              <a:gd name="connsiteY2" fmla="*/ 1218249 h 1218249"/>
              <a:gd name="connsiteX0" fmla="*/ 0 w 256304"/>
              <a:gd name="connsiteY0" fmla="*/ 10491 h 1442935"/>
              <a:gd name="connsiteX1" fmla="*/ 76179 w 256304"/>
              <a:gd name="connsiteY1" fmla="*/ 1129107 h 1442935"/>
              <a:gd name="connsiteX2" fmla="*/ 256304 w 256304"/>
              <a:gd name="connsiteY2" fmla="*/ 1442935 h 1442935"/>
              <a:gd name="connsiteX0" fmla="*/ 0 w 256304"/>
              <a:gd name="connsiteY0" fmla="*/ 0 h 1432444"/>
              <a:gd name="connsiteX1" fmla="*/ 76179 w 256304"/>
              <a:gd name="connsiteY1" fmla="*/ 1118616 h 1432444"/>
              <a:gd name="connsiteX2" fmla="*/ 256304 w 256304"/>
              <a:gd name="connsiteY2" fmla="*/ 1432444 h 1432444"/>
            </a:gdLst>
            <a:ahLst/>
            <a:cxnLst>
              <a:cxn ang="0">
                <a:pos x="connsiteX0" y="connsiteY0"/>
              </a:cxn>
              <a:cxn ang="0">
                <a:pos x="connsiteX1" y="connsiteY1"/>
              </a:cxn>
              <a:cxn ang="0">
                <a:pos x="connsiteX2" y="connsiteY2"/>
              </a:cxn>
            </a:cxnLst>
            <a:rect l="l" t="t" r="r" b="b"/>
            <a:pathLst>
              <a:path w="256304" h="1432444">
                <a:moveTo>
                  <a:pt x="0" y="0"/>
                </a:moveTo>
                <a:cubicBezTo>
                  <a:pt x="28671" y="60499"/>
                  <a:pt x="33462" y="879875"/>
                  <a:pt x="76179" y="1118616"/>
                </a:cubicBezTo>
                <a:cubicBezTo>
                  <a:pt x="118896" y="1357357"/>
                  <a:pt x="196806" y="1385472"/>
                  <a:pt x="256304" y="143244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8" name="Rectangle 57"/>
          <p:cNvSpPr/>
          <p:nvPr/>
        </p:nvSpPr>
        <p:spPr>
          <a:xfrm rot="405835">
            <a:off x="1083281" y="3892673"/>
            <a:ext cx="578852" cy="707886"/>
          </a:xfrm>
          <a:prstGeom prst="rect">
            <a:avLst/>
          </a:prstGeom>
          <a:noFill/>
          <a:ln>
            <a:noFill/>
          </a:ln>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r>
              <a:rPr lang="fr-FR" sz="4000" b="1" dirty="0" smtClean="0">
                <a:ln>
                  <a:solidFill>
                    <a:srgbClr val="1F497D">
                      <a:lumMod val="50000"/>
                    </a:srgbClr>
                  </a:solidFill>
                </a:ln>
                <a:solidFill>
                  <a:srgbClr val="00B0F0"/>
                </a:solidFill>
              </a:rPr>
              <a:t>?</a:t>
            </a:r>
            <a:endParaRPr lang="fr-FR" sz="4000" b="1" dirty="0">
              <a:ln>
                <a:solidFill>
                  <a:srgbClr val="1F497D">
                    <a:lumMod val="50000"/>
                  </a:srgbClr>
                </a:solidFill>
              </a:ln>
              <a:solidFill>
                <a:srgbClr val="00B0F0"/>
              </a:solidFill>
            </a:endParaRPr>
          </a:p>
        </p:txBody>
      </p:sp>
      <p:sp>
        <p:nvSpPr>
          <p:cNvPr id="59" name="Rectangle 58"/>
          <p:cNvSpPr/>
          <p:nvPr/>
        </p:nvSpPr>
        <p:spPr>
          <a:xfrm rot="405835">
            <a:off x="2054086" y="5258085"/>
            <a:ext cx="578852" cy="707886"/>
          </a:xfrm>
          <a:prstGeom prst="rect">
            <a:avLst/>
          </a:prstGeom>
          <a:noFill/>
          <a:ln>
            <a:noFill/>
          </a:ln>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r>
              <a:rPr lang="fr-FR" sz="4000" b="1" dirty="0" smtClean="0">
                <a:ln/>
                <a:solidFill>
                  <a:prstClr val="black"/>
                </a:solidFill>
              </a:rPr>
              <a:t>?</a:t>
            </a:r>
            <a:endParaRPr lang="fr-FR" sz="4000" b="1" dirty="0">
              <a:ln/>
              <a:solidFill>
                <a:prstClr val="black"/>
              </a:solidFill>
            </a:endParaRPr>
          </a:p>
        </p:txBody>
      </p:sp>
      <p:sp>
        <p:nvSpPr>
          <p:cNvPr id="60" name="TextBox 59"/>
          <p:cNvSpPr txBox="1"/>
          <p:nvPr/>
        </p:nvSpPr>
        <p:spPr>
          <a:xfrm>
            <a:off x="1476153" y="2661520"/>
            <a:ext cx="2368405" cy="276999"/>
          </a:xfrm>
          <a:prstGeom prst="rect">
            <a:avLst/>
          </a:prstGeom>
          <a:noFill/>
        </p:spPr>
        <p:txBody>
          <a:bodyPr wrap="none" rtlCol="0">
            <a:spAutoFit/>
          </a:bodyPr>
          <a:lstStyle/>
          <a:p>
            <a:pPr defTabSz="914400"/>
            <a:r>
              <a:rPr lang="en-US" sz="1200" dirty="0" smtClean="0">
                <a:solidFill>
                  <a:prstClr val="black"/>
                </a:solidFill>
              </a:rPr>
              <a:t>Actin cytoskeleton rearrangements</a:t>
            </a:r>
            <a:endParaRPr lang="en-US" sz="1200" dirty="0">
              <a:solidFill>
                <a:prstClr val="black"/>
              </a:solidFill>
            </a:endParaRPr>
          </a:p>
        </p:txBody>
      </p:sp>
      <p:sp>
        <p:nvSpPr>
          <p:cNvPr id="61" name="TextBox 60"/>
          <p:cNvSpPr txBox="1"/>
          <p:nvPr/>
        </p:nvSpPr>
        <p:spPr>
          <a:xfrm>
            <a:off x="1401082" y="3446967"/>
            <a:ext cx="1486780" cy="646331"/>
          </a:xfrm>
          <a:prstGeom prst="rect">
            <a:avLst/>
          </a:prstGeom>
          <a:solidFill>
            <a:schemeClr val="bg1">
              <a:alpha val="55000"/>
            </a:schemeClr>
          </a:solidFill>
        </p:spPr>
        <p:txBody>
          <a:bodyPr wrap="square" rtlCol="0">
            <a:spAutoFit/>
          </a:bodyPr>
          <a:lstStyle/>
          <a:p>
            <a:pPr defTabSz="914400"/>
            <a:r>
              <a:rPr lang="en-US" sz="1200" dirty="0" smtClean="0">
                <a:solidFill>
                  <a:prstClr val="black"/>
                </a:solidFill>
              </a:rPr>
              <a:t>Bacteria containing vacuole formation/rupture</a:t>
            </a:r>
            <a:endParaRPr lang="en-US" sz="1200" dirty="0">
              <a:solidFill>
                <a:prstClr val="black"/>
              </a:solidFill>
            </a:endParaRPr>
          </a:p>
        </p:txBody>
      </p:sp>
      <p:sp>
        <p:nvSpPr>
          <p:cNvPr id="62" name="TextBox 61"/>
          <p:cNvSpPr txBox="1"/>
          <p:nvPr/>
        </p:nvSpPr>
        <p:spPr>
          <a:xfrm>
            <a:off x="1777290" y="4295064"/>
            <a:ext cx="890336" cy="646331"/>
          </a:xfrm>
          <a:prstGeom prst="rect">
            <a:avLst/>
          </a:prstGeom>
          <a:solidFill>
            <a:schemeClr val="bg1">
              <a:alpha val="55000"/>
            </a:schemeClr>
          </a:solidFill>
        </p:spPr>
        <p:txBody>
          <a:bodyPr wrap="square" rtlCol="0">
            <a:spAutoFit/>
          </a:bodyPr>
          <a:lstStyle/>
          <a:p>
            <a:pPr defTabSz="914400"/>
            <a:r>
              <a:rPr lang="en-US" sz="1200" dirty="0" smtClean="0">
                <a:solidFill>
                  <a:prstClr val="black"/>
                </a:solidFill>
              </a:rPr>
              <a:t>Cell-cell adhesions stability</a:t>
            </a:r>
            <a:endParaRPr lang="en-US" sz="1200" dirty="0">
              <a:solidFill>
                <a:prstClr val="black"/>
              </a:solidFill>
            </a:endParaRPr>
          </a:p>
        </p:txBody>
      </p:sp>
      <p:grpSp>
        <p:nvGrpSpPr>
          <p:cNvPr id="65" name="Grouper 91"/>
          <p:cNvGrpSpPr>
            <a:grpSpLocks noChangeAspect="1"/>
          </p:cNvGrpSpPr>
          <p:nvPr/>
        </p:nvGrpSpPr>
        <p:grpSpPr>
          <a:xfrm>
            <a:off x="1909897" y="5168680"/>
            <a:ext cx="288000" cy="204536"/>
            <a:chOff x="885558" y="2670550"/>
            <a:chExt cx="368830" cy="261941"/>
          </a:xfrm>
          <a:solidFill>
            <a:schemeClr val="tx1">
              <a:lumMod val="50000"/>
              <a:lumOff val="50000"/>
            </a:schemeClr>
          </a:solidFill>
        </p:grpSpPr>
        <p:grpSp>
          <p:nvGrpSpPr>
            <p:cNvPr id="68" name="Grouper 82"/>
            <p:cNvGrpSpPr>
              <a:grpSpLocks noChangeAspect="1"/>
            </p:cNvGrpSpPr>
            <p:nvPr/>
          </p:nvGrpSpPr>
          <p:grpSpPr>
            <a:xfrm>
              <a:off x="885558" y="2670550"/>
              <a:ext cx="359997" cy="120342"/>
              <a:chOff x="6547845" y="4300092"/>
              <a:chExt cx="1225219" cy="409582"/>
            </a:xfrm>
            <a:grpFill/>
          </p:grpSpPr>
          <p:sp>
            <p:nvSpPr>
              <p:cNvPr id="75" name="Délai  83"/>
              <p:cNvSpPr/>
              <p:nvPr/>
            </p:nvSpPr>
            <p:spPr>
              <a:xfrm>
                <a:off x="7036464" y="4300092"/>
                <a:ext cx="736600" cy="409582"/>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76" name="Délai  84"/>
              <p:cNvSpPr/>
              <p:nvPr/>
            </p:nvSpPr>
            <p:spPr>
              <a:xfrm rot="10800000">
                <a:off x="6547845" y="4300092"/>
                <a:ext cx="736601" cy="409581"/>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69" name="Grouper 88"/>
            <p:cNvGrpSpPr>
              <a:grpSpLocks noChangeAspect="1"/>
            </p:cNvGrpSpPr>
            <p:nvPr/>
          </p:nvGrpSpPr>
          <p:grpSpPr>
            <a:xfrm>
              <a:off x="885558" y="2812149"/>
              <a:ext cx="359997" cy="120342"/>
              <a:chOff x="6547845" y="4300092"/>
              <a:chExt cx="1225219" cy="409582"/>
            </a:xfrm>
            <a:grpFill/>
          </p:grpSpPr>
          <p:sp>
            <p:nvSpPr>
              <p:cNvPr id="73" name="Délai  89"/>
              <p:cNvSpPr/>
              <p:nvPr/>
            </p:nvSpPr>
            <p:spPr>
              <a:xfrm>
                <a:off x="7036464" y="4300092"/>
                <a:ext cx="736600" cy="409582"/>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74" name="Délai  90"/>
              <p:cNvSpPr/>
              <p:nvPr/>
            </p:nvSpPr>
            <p:spPr>
              <a:xfrm rot="10800000">
                <a:off x="6547845" y="4300092"/>
                <a:ext cx="736601" cy="409581"/>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nvGrpSpPr>
            <p:cNvPr id="70" name="Grouper 85"/>
            <p:cNvGrpSpPr>
              <a:grpSpLocks noChangeAspect="1"/>
            </p:cNvGrpSpPr>
            <p:nvPr/>
          </p:nvGrpSpPr>
          <p:grpSpPr>
            <a:xfrm>
              <a:off x="894391" y="2745594"/>
              <a:ext cx="359997" cy="120342"/>
              <a:chOff x="6547845" y="4300092"/>
              <a:chExt cx="1225219" cy="409582"/>
            </a:xfrm>
            <a:grpFill/>
          </p:grpSpPr>
          <p:sp>
            <p:nvSpPr>
              <p:cNvPr id="71" name="Délai  86"/>
              <p:cNvSpPr/>
              <p:nvPr/>
            </p:nvSpPr>
            <p:spPr>
              <a:xfrm>
                <a:off x="7036464" y="4300092"/>
                <a:ext cx="736600" cy="409582"/>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sp>
            <p:nvSpPr>
              <p:cNvPr id="72" name="Délai  87"/>
              <p:cNvSpPr/>
              <p:nvPr/>
            </p:nvSpPr>
            <p:spPr>
              <a:xfrm rot="10800000">
                <a:off x="6547845" y="4300092"/>
                <a:ext cx="736601" cy="409581"/>
              </a:xfrm>
              <a:prstGeom prst="flowChartDelay">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fr-FR">
                  <a:solidFill>
                    <a:prstClr val="white"/>
                  </a:solidFill>
                </a:endParaRPr>
              </a:p>
            </p:txBody>
          </p:sp>
        </p:grpSp>
      </p:grpSp>
      <p:sp>
        <p:nvSpPr>
          <p:cNvPr id="77" name="Rectangle 76"/>
          <p:cNvSpPr/>
          <p:nvPr/>
        </p:nvSpPr>
        <p:spPr>
          <a:xfrm rot="405835">
            <a:off x="1248931" y="4900473"/>
            <a:ext cx="578852" cy="707886"/>
          </a:xfrm>
          <a:prstGeom prst="rect">
            <a:avLst/>
          </a:prstGeom>
          <a:noFill/>
          <a:ln>
            <a:noFill/>
          </a:ln>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r>
              <a:rPr lang="fr-FR" sz="4000" b="1" dirty="0" smtClean="0">
                <a:ln/>
                <a:solidFill>
                  <a:prstClr val="black"/>
                </a:solidFill>
              </a:rPr>
              <a:t>?</a:t>
            </a:r>
            <a:endParaRPr lang="fr-FR" sz="4000" b="1" dirty="0">
              <a:ln/>
              <a:solidFill>
                <a:prstClr val="black"/>
              </a:solidFill>
            </a:endParaRPr>
          </a:p>
        </p:txBody>
      </p:sp>
      <p:sp>
        <p:nvSpPr>
          <p:cNvPr id="85" name="Rectangle 84"/>
          <p:cNvSpPr/>
          <p:nvPr/>
        </p:nvSpPr>
        <p:spPr>
          <a:xfrm rot="405835">
            <a:off x="2297291" y="4345673"/>
            <a:ext cx="578852" cy="707886"/>
          </a:xfrm>
          <a:prstGeom prst="rect">
            <a:avLst/>
          </a:prstGeom>
          <a:noFill/>
          <a:ln>
            <a:noFill/>
          </a:ln>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r>
              <a:rPr lang="fr-FR" sz="4000" b="1" dirty="0" smtClean="0">
                <a:ln>
                  <a:solidFill>
                    <a:srgbClr val="1F497D">
                      <a:lumMod val="50000"/>
                    </a:srgbClr>
                  </a:solidFill>
                </a:ln>
                <a:solidFill>
                  <a:srgbClr val="00B0F0"/>
                </a:solidFill>
              </a:rPr>
              <a:t>?</a:t>
            </a:r>
            <a:endParaRPr lang="fr-FR" sz="4000" b="1" dirty="0">
              <a:ln>
                <a:solidFill>
                  <a:srgbClr val="1F497D">
                    <a:lumMod val="50000"/>
                  </a:srgbClr>
                </a:solidFill>
              </a:ln>
              <a:solidFill>
                <a:srgbClr val="00B0F0"/>
              </a:solidFill>
            </a:endParaRPr>
          </a:p>
        </p:txBody>
      </p:sp>
      <p:cxnSp>
        <p:nvCxnSpPr>
          <p:cNvPr id="87" name="Curved Connector 86"/>
          <p:cNvCxnSpPr>
            <a:endCxn id="47" idx="0"/>
          </p:cNvCxnSpPr>
          <p:nvPr/>
        </p:nvCxnSpPr>
        <p:spPr>
          <a:xfrm>
            <a:off x="2020058" y="4881078"/>
            <a:ext cx="748699" cy="324239"/>
          </a:xfrm>
          <a:prstGeom prst="curvedConnector2">
            <a:avLst/>
          </a:prstGeom>
          <a:ln w="19050">
            <a:solidFill>
              <a:srgbClr val="283A8F"/>
            </a:solidFill>
            <a:tailEnd type="triangle"/>
          </a:ln>
        </p:spPr>
        <p:style>
          <a:lnRef idx="1">
            <a:schemeClr val="accent1"/>
          </a:lnRef>
          <a:fillRef idx="0">
            <a:schemeClr val="accent1"/>
          </a:fillRef>
          <a:effectRef idx="0">
            <a:schemeClr val="accent1"/>
          </a:effectRef>
          <a:fontRef idx="minor">
            <a:schemeClr val="tx1"/>
          </a:fontRef>
        </p:style>
      </p:cxnSp>
      <p:sp>
        <p:nvSpPr>
          <p:cNvPr id="90" name="Text Box 4"/>
          <p:cNvSpPr txBox="1">
            <a:spLocks noChangeArrowheads="1"/>
          </p:cNvSpPr>
          <p:nvPr/>
        </p:nvSpPr>
        <p:spPr bwMode="auto">
          <a:xfrm>
            <a:off x="7085833" y="4186967"/>
            <a:ext cx="1512168" cy="210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defTabSz="914400"/>
            <a:r>
              <a:rPr lang="en-GB" altLang="en-US" sz="900" dirty="0" smtClean="0">
                <a:latin typeface="Arial" charset="0"/>
              </a:rPr>
              <a:t>Schroeder </a:t>
            </a:r>
            <a:r>
              <a:rPr lang="en-GB" altLang="en-US" sz="900" dirty="0">
                <a:latin typeface="Arial" charset="0"/>
              </a:rPr>
              <a:t>and </a:t>
            </a:r>
            <a:r>
              <a:rPr lang="en-GB" altLang="en-US" sz="900" dirty="0" err="1" smtClean="0">
                <a:latin typeface="Arial" charset="0"/>
              </a:rPr>
              <a:t>Hilbi</a:t>
            </a:r>
            <a:r>
              <a:rPr lang="en-GB" altLang="en-US" sz="900" dirty="0" smtClean="0">
                <a:latin typeface="Arial" charset="0"/>
              </a:rPr>
              <a:t>. 2008</a:t>
            </a:r>
            <a:endParaRPr lang="en-GB" altLang="en-US" sz="900" dirty="0">
              <a:latin typeface="Arial" charset="0"/>
            </a:endParaRPr>
          </a:p>
        </p:txBody>
      </p:sp>
      <p:pic>
        <p:nvPicPr>
          <p:cNvPr id="91" name="Picture 90"/>
          <p:cNvPicPr>
            <a:picLocks noChangeAspect="1"/>
          </p:cNvPicPr>
          <p:nvPr/>
        </p:nvPicPr>
        <p:blipFill rotWithShape="1">
          <a:blip r:embed="rId3">
            <a:extLst>
              <a:ext uri="{28A0092B-C50C-407E-A947-70E740481C1C}">
                <a14:useLocalDpi xmlns:a14="http://schemas.microsoft.com/office/drawing/2010/main" val="0"/>
              </a:ext>
            </a:extLst>
          </a:blip>
          <a:srcRect t="11730"/>
          <a:stretch/>
        </p:blipFill>
        <p:spPr>
          <a:xfrm>
            <a:off x="4274582" y="2304862"/>
            <a:ext cx="4132254" cy="1868030"/>
          </a:xfrm>
          <a:prstGeom prst="rect">
            <a:avLst/>
          </a:prstGeom>
          <a:ln>
            <a:solidFill>
              <a:schemeClr val="tx1">
                <a:lumMod val="50000"/>
                <a:lumOff val="50000"/>
              </a:schemeClr>
            </a:solidFill>
          </a:ln>
        </p:spPr>
      </p:pic>
      <p:cxnSp>
        <p:nvCxnSpPr>
          <p:cNvPr id="93" name="Straight Arrow Connector 92"/>
          <p:cNvCxnSpPr/>
          <p:nvPr/>
        </p:nvCxnSpPr>
        <p:spPr>
          <a:xfrm flipV="1">
            <a:off x="1582122" y="3101430"/>
            <a:ext cx="2692460" cy="4631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349098" y="4917128"/>
            <a:ext cx="4381634" cy="1369606"/>
          </a:xfrm>
          <a:prstGeom prst="rect">
            <a:avLst/>
          </a:prstGeom>
          <a:noFill/>
          <a:ln>
            <a:solidFill>
              <a:srgbClr val="0070C0"/>
            </a:solidFill>
          </a:ln>
        </p:spPr>
        <p:txBody>
          <a:bodyPr wrap="square" rtlCol="0">
            <a:spAutoFit/>
          </a:bodyPr>
          <a:lstStyle/>
          <a:p>
            <a:pPr defTabSz="914400"/>
            <a:r>
              <a:rPr lang="en-US" sz="1400" b="1" dirty="0" smtClean="0">
                <a:solidFill>
                  <a:srgbClr val="283A8F"/>
                </a:solidFill>
              </a:rPr>
              <a:t>“What </a:t>
            </a:r>
            <a:r>
              <a:rPr lang="en-US" sz="1400" b="1" dirty="0">
                <a:solidFill>
                  <a:srgbClr val="283A8F"/>
                </a:solidFill>
              </a:rPr>
              <a:t>will I Learn?</a:t>
            </a:r>
            <a:endParaRPr lang="en-US" sz="1400" dirty="0">
              <a:solidFill>
                <a:srgbClr val="283A8F"/>
              </a:solidFill>
            </a:endParaRPr>
          </a:p>
          <a:p>
            <a:pPr defTabSz="914400"/>
            <a:r>
              <a:rPr lang="en-US" sz="1400" dirty="0">
                <a:solidFill>
                  <a:srgbClr val="283A8F"/>
                </a:solidFill>
              </a:rPr>
              <a:t>In this course you will learn how to use </a:t>
            </a:r>
            <a:r>
              <a:rPr lang="en-US" sz="1400" dirty="0" err="1">
                <a:solidFill>
                  <a:srgbClr val="283A8F"/>
                </a:solidFill>
              </a:rPr>
              <a:t>Cytoscape</a:t>
            </a:r>
            <a:r>
              <a:rPr lang="en-US" sz="1400" dirty="0">
                <a:solidFill>
                  <a:srgbClr val="283A8F"/>
                </a:solidFill>
              </a:rPr>
              <a:t>, where to </a:t>
            </a:r>
            <a:r>
              <a:rPr lang="en-US" sz="1400" b="1" dirty="0">
                <a:solidFill>
                  <a:srgbClr val="283A8F"/>
                </a:solidFill>
              </a:rPr>
              <a:t>find the most reliable signaling data</a:t>
            </a:r>
            <a:r>
              <a:rPr lang="en-US" sz="1400" dirty="0">
                <a:solidFill>
                  <a:srgbClr val="283A8F"/>
                </a:solidFill>
              </a:rPr>
              <a:t>, how to </a:t>
            </a:r>
            <a:r>
              <a:rPr lang="en-US" sz="1400" b="1" dirty="0">
                <a:solidFill>
                  <a:srgbClr val="283A8F"/>
                </a:solidFill>
              </a:rPr>
              <a:t>reconstruct, analyze and visualize a network</a:t>
            </a:r>
            <a:r>
              <a:rPr lang="en-US" sz="1400" dirty="0" smtClean="0">
                <a:solidFill>
                  <a:srgbClr val="283A8F"/>
                </a:solidFill>
              </a:rPr>
              <a:t>.”</a:t>
            </a:r>
          </a:p>
          <a:p>
            <a:pPr defTabSz="914400"/>
            <a:r>
              <a:rPr lang="en-US" sz="900" dirty="0">
                <a:solidFill>
                  <a:prstClr val="black"/>
                </a:solidFill>
              </a:rPr>
              <a:t>http://</a:t>
            </a:r>
            <a:r>
              <a:rPr lang="en-US" sz="900" dirty="0" err="1">
                <a:solidFill>
                  <a:prstClr val="black"/>
                </a:solidFill>
              </a:rPr>
              <a:t>www.tgac.ac.uk</a:t>
            </a:r>
            <a:r>
              <a:rPr lang="en-US" sz="900" dirty="0">
                <a:solidFill>
                  <a:prstClr val="black"/>
                </a:solidFill>
              </a:rPr>
              <a:t>/361_Division/training-</a:t>
            </a:r>
            <a:r>
              <a:rPr lang="en-US" sz="900" dirty="0" err="1">
                <a:solidFill>
                  <a:prstClr val="black"/>
                </a:solidFill>
              </a:rPr>
              <a:t>programme</a:t>
            </a:r>
            <a:r>
              <a:rPr lang="en-US" sz="900" dirty="0">
                <a:solidFill>
                  <a:prstClr val="black"/>
                </a:solidFill>
              </a:rPr>
              <a:t>/courses-workshops/</a:t>
            </a:r>
            <a:r>
              <a:rPr lang="en-US" sz="900" dirty="0" err="1">
                <a:solidFill>
                  <a:prstClr val="black"/>
                </a:solidFill>
              </a:rPr>
              <a:t>tgac</a:t>
            </a:r>
            <a:r>
              <a:rPr lang="en-US" sz="900" dirty="0">
                <a:solidFill>
                  <a:prstClr val="black"/>
                </a:solidFill>
              </a:rPr>
              <a:t>-events/</a:t>
            </a:r>
            <a:r>
              <a:rPr lang="en-US" sz="900" dirty="0" err="1">
                <a:solidFill>
                  <a:prstClr val="black"/>
                </a:solidFill>
              </a:rPr>
              <a:t>signalling</a:t>
            </a:r>
            <a:r>
              <a:rPr lang="en-US" sz="900" dirty="0">
                <a:solidFill>
                  <a:prstClr val="black"/>
                </a:solidFill>
              </a:rPr>
              <a:t>-networks-from-data-to-modelling/</a:t>
            </a:r>
          </a:p>
          <a:p>
            <a:pPr defTabSz="914400"/>
            <a:endParaRPr lang="en-US" sz="900" dirty="0">
              <a:solidFill>
                <a:prstClr val="black"/>
              </a:solidFill>
            </a:endParaRPr>
          </a:p>
        </p:txBody>
      </p:sp>
    </p:spTree>
    <p:extLst>
      <p:ext uri="{BB962C8B-B14F-4D97-AF65-F5344CB8AC3E}">
        <p14:creationId xmlns:p14="http://schemas.microsoft.com/office/powerpoint/2010/main" val="23863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strips(downLeft)">
                                      <p:cBhvr>
                                        <p:cTn id="7" dur="500"/>
                                        <p:tgtEl>
                                          <p:spTgt spid="93"/>
                                        </p:tgtEl>
                                      </p:cBhvr>
                                    </p:animEffect>
                                  </p:childTnLst>
                                </p:cTn>
                              </p:par>
                              <p:par>
                                <p:cTn id="8" presetID="18" presetClass="entr" presetSubtype="12"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strips(downLeft)">
                                      <p:cBhvr>
                                        <p:cTn id="10" dur="500"/>
                                        <p:tgtEl>
                                          <p:spTgt spid="91"/>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strips(downLeft)">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23528" y="1268760"/>
            <a:ext cx="8568952" cy="3888432"/>
          </a:xfrm>
        </p:spPr>
        <p:txBody>
          <a:bodyPr>
            <a:normAutofit fontScale="90000"/>
          </a:bodyPr>
          <a:lstStyle/>
          <a:p>
            <a:r>
              <a:rPr lang="fr-FR" dirty="0" smtClean="0">
                <a:solidFill>
                  <a:srgbClr val="0070C0"/>
                </a:solidFill>
              </a:rPr>
              <a:t/>
            </a:r>
            <a:br>
              <a:rPr lang="fr-FR" dirty="0" smtClean="0">
                <a:solidFill>
                  <a:srgbClr val="0070C0"/>
                </a:solidFill>
              </a:rPr>
            </a:br>
            <a:r>
              <a:rPr lang="fr-FR" dirty="0" err="1" smtClean="0"/>
              <a:t>MEng</a:t>
            </a:r>
            <a:r>
              <a:rPr lang="fr-FR" dirty="0" smtClean="0"/>
              <a:t>. </a:t>
            </a:r>
            <a:r>
              <a:rPr lang="fr-FR" dirty="0" err="1" smtClean="0"/>
              <a:t>Witold</a:t>
            </a:r>
            <a:r>
              <a:rPr lang="fr-FR" dirty="0" smtClean="0"/>
              <a:t> Bauer</a:t>
            </a:r>
            <a:br>
              <a:rPr lang="fr-FR" dirty="0" smtClean="0"/>
            </a:br>
            <a:r>
              <a:rPr lang="fr-FR" dirty="0" err="1" smtClean="0"/>
              <a:t>bioinformatician</a:t>
            </a:r>
            <a:r>
              <a:rPr lang="fr-FR" dirty="0" smtClean="0"/>
              <a:t/>
            </a:r>
            <a:br>
              <a:rPr lang="fr-FR" dirty="0" smtClean="0"/>
            </a:br>
            <a:r>
              <a:rPr lang="fr-FR" dirty="0" smtClean="0"/>
              <a:t>Centre for </a:t>
            </a:r>
            <a:r>
              <a:rPr lang="fr-FR" dirty="0" err="1" smtClean="0"/>
              <a:t>Bioinformatics</a:t>
            </a:r>
            <a:r>
              <a:rPr lang="fr-FR" dirty="0" smtClean="0"/>
              <a:t> and Advanced Data </a:t>
            </a:r>
            <a:r>
              <a:rPr lang="fr-FR" dirty="0" err="1" smtClean="0"/>
              <a:t>Analysis</a:t>
            </a:r>
            <a:r>
              <a:rPr lang="fr-FR" dirty="0" smtClean="0"/>
              <a:t>, </a:t>
            </a:r>
            <a:r>
              <a:rPr lang="fr-FR" dirty="0"/>
              <a:t/>
            </a:r>
            <a:br>
              <a:rPr lang="fr-FR" dirty="0"/>
            </a:br>
            <a:r>
              <a:rPr lang="fr-FR" dirty="0" err="1"/>
              <a:t>Medical</a:t>
            </a:r>
            <a:r>
              <a:rPr lang="fr-FR" dirty="0"/>
              <a:t> </a:t>
            </a:r>
            <a:r>
              <a:rPr lang="fr-FR" dirty="0" err="1"/>
              <a:t>University</a:t>
            </a:r>
            <a:r>
              <a:rPr lang="fr-FR" dirty="0"/>
              <a:t> of Bialystok, </a:t>
            </a:r>
            <a:r>
              <a:rPr lang="fr-FR" dirty="0" err="1"/>
              <a:t>Poland</a:t>
            </a:r>
            <a:r>
              <a:rPr lang="fr-FR" dirty="0"/>
              <a:t> </a:t>
            </a:r>
            <a:r>
              <a:rPr lang="fr-FR" dirty="0" smtClean="0"/>
              <a:t/>
            </a:r>
            <a:br>
              <a:rPr lang="fr-FR" dirty="0" smtClean="0"/>
            </a:br>
            <a:endParaRPr lang="fr-FR" dirty="0">
              <a:solidFill>
                <a:schemeClr val="tx1"/>
              </a:solidFill>
            </a:endParaRPr>
          </a:p>
        </p:txBody>
      </p:sp>
    </p:spTree>
    <p:extLst>
      <p:ext uri="{BB962C8B-B14F-4D97-AF65-F5344CB8AC3E}">
        <p14:creationId xmlns:p14="http://schemas.microsoft.com/office/powerpoint/2010/main" val="2129890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pic>
        <p:nvPicPr>
          <p:cNvPr id="4" name="Picture 3"/>
          <p:cNvPicPr>
            <a:picLocks noChangeAspect="1"/>
          </p:cNvPicPr>
          <p:nvPr/>
        </p:nvPicPr>
        <p:blipFill rotWithShape="1">
          <a:blip r:embed="rId3"/>
          <a:srcRect r="3974"/>
          <a:stretch/>
        </p:blipFill>
        <p:spPr>
          <a:xfrm>
            <a:off x="35496" y="1988840"/>
            <a:ext cx="9108838" cy="3096344"/>
          </a:xfrm>
          <a:prstGeom prst="rect">
            <a:avLst/>
          </a:prstGeom>
        </p:spPr>
      </p:pic>
    </p:spTree>
    <p:extLst>
      <p:ext uri="{BB962C8B-B14F-4D97-AF65-F5344CB8AC3E}">
        <p14:creationId xmlns:p14="http://schemas.microsoft.com/office/powerpoint/2010/main" val="3719599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1143000"/>
          </a:xfrm>
        </p:spPr>
        <p:txBody>
          <a:bodyPr>
            <a:normAutofit fontScale="90000"/>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TextBox 2"/>
          <p:cNvSpPr txBox="1"/>
          <p:nvPr/>
        </p:nvSpPr>
        <p:spPr>
          <a:xfrm>
            <a:off x="467544" y="1340768"/>
            <a:ext cx="8208912" cy="5293757"/>
          </a:xfrm>
          <a:prstGeom prst="rect">
            <a:avLst/>
          </a:prstGeom>
          <a:noFill/>
        </p:spPr>
        <p:txBody>
          <a:bodyPr wrap="square" rtlCol="0">
            <a:spAutoFit/>
          </a:bodyPr>
          <a:lstStyle/>
          <a:p>
            <a:pPr defTabSz="914400"/>
            <a:r>
              <a:rPr lang="en-US" sz="2000" dirty="0">
                <a:solidFill>
                  <a:prstClr val="black"/>
                </a:solidFill>
              </a:rPr>
              <a:t>PhD thesis: </a:t>
            </a:r>
            <a:endParaRPr lang="en-US" sz="2000" dirty="0" smtClean="0">
              <a:solidFill>
                <a:prstClr val="black"/>
              </a:solidFill>
            </a:endParaRPr>
          </a:p>
          <a:p>
            <a:pPr defTabSz="914400"/>
            <a:endParaRPr lang="en-US" sz="2000" dirty="0">
              <a:solidFill>
                <a:prstClr val="black"/>
              </a:solidFill>
            </a:endParaRPr>
          </a:p>
          <a:p>
            <a:pPr defTabSz="914400"/>
            <a:r>
              <a:rPr lang="en-US" sz="2000" dirty="0" smtClean="0">
                <a:solidFill>
                  <a:prstClr val="black"/>
                </a:solidFill>
              </a:rPr>
              <a:t>MicroRNA </a:t>
            </a:r>
            <a:r>
              <a:rPr lang="en-US" sz="2000" dirty="0">
                <a:solidFill>
                  <a:prstClr val="black"/>
                </a:solidFill>
              </a:rPr>
              <a:t>profiling and DNA methylation in relation to cardiovascular outcomes in patients with and without type 2 diabetes. </a:t>
            </a:r>
            <a:endParaRPr lang="en-US" sz="2000" dirty="0" smtClean="0">
              <a:solidFill>
                <a:prstClr val="black"/>
              </a:solidFill>
            </a:endParaRPr>
          </a:p>
          <a:p>
            <a:pPr defTabSz="914400"/>
            <a:endParaRPr lang="en-US" sz="2000" dirty="0">
              <a:solidFill>
                <a:prstClr val="black"/>
              </a:solidFill>
            </a:endParaRPr>
          </a:p>
          <a:p>
            <a:pPr defTabSz="914400"/>
            <a:endParaRPr lang="en-US" sz="2000" dirty="0">
              <a:solidFill>
                <a:prstClr val="black"/>
              </a:solidFill>
            </a:endParaRPr>
          </a:p>
          <a:p>
            <a:pPr defTabSz="914400"/>
            <a:r>
              <a:rPr lang="en-US" sz="2000" dirty="0" smtClean="0">
                <a:solidFill>
                  <a:prstClr val="black"/>
                </a:solidFill>
              </a:rPr>
              <a:t>Type II Diabetes and Obesity genetics:</a:t>
            </a:r>
          </a:p>
          <a:p>
            <a:pPr marL="285750" indent="-285750" defTabSz="914400">
              <a:buFont typeface="Arial"/>
              <a:buChar char="•"/>
            </a:pPr>
            <a:r>
              <a:rPr lang="en-US" sz="2000" dirty="0" smtClean="0">
                <a:solidFill>
                  <a:prstClr val="black"/>
                </a:solidFill>
              </a:rPr>
              <a:t>Genotyping</a:t>
            </a:r>
          </a:p>
          <a:p>
            <a:pPr marL="285750" indent="-285750" defTabSz="914400">
              <a:buFont typeface="Arial"/>
              <a:buChar char="•"/>
            </a:pPr>
            <a:r>
              <a:rPr lang="en-US" sz="2000" dirty="0" err="1" smtClean="0">
                <a:solidFill>
                  <a:prstClr val="black"/>
                </a:solidFill>
              </a:rPr>
              <a:t>Exome</a:t>
            </a:r>
            <a:r>
              <a:rPr lang="en-US" sz="2000" dirty="0" smtClean="0">
                <a:solidFill>
                  <a:prstClr val="black"/>
                </a:solidFill>
              </a:rPr>
              <a:t> sequencing</a:t>
            </a:r>
          </a:p>
          <a:p>
            <a:pPr marL="285750" indent="-285750" defTabSz="914400">
              <a:buFont typeface="Arial"/>
              <a:buChar char="•"/>
            </a:pPr>
            <a:r>
              <a:rPr lang="en-US" sz="2000" dirty="0" smtClean="0">
                <a:solidFill>
                  <a:prstClr val="black"/>
                </a:solidFill>
              </a:rPr>
              <a:t>Whole genome sequencing</a:t>
            </a:r>
          </a:p>
          <a:p>
            <a:pPr marL="285750" indent="-285750" defTabSz="914400">
              <a:buFont typeface="Arial"/>
              <a:buChar char="•"/>
            </a:pPr>
            <a:r>
              <a:rPr lang="en-US" sz="2000" dirty="0" smtClean="0">
                <a:solidFill>
                  <a:prstClr val="black"/>
                </a:solidFill>
              </a:rPr>
              <a:t>MicroRNA</a:t>
            </a:r>
          </a:p>
          <a:p>
            <a:pPr marL="285750" indent="-285750" defTabSz="914400">
              <a:buFont typeface="Arial"/>
              <a:buChar char="•"/>
            </a:pPr>
            <a:endParaRPr lang="en-US" sz="2000" dirty="0" smtClean="0">
              <a:solidFill>
                <a:prstClr val="black"/>
              </a:solidFill>
            </a:endParaRPr>
          </a:p>
          <a:p>
            <a:pPr defTabSz="914400"/>
            <a:r>
              <a:rPr lang="en-US" sz="2000" dirty="0" smtClean="0">
                <a:solidFill>
                  <a:prstClr val="black"/>
                </a:solidFill>
              </a:rPr>
              <a:t>Case-control studies in patients suffering T2DM/obesity:</a:t>
            </a:r>
          </a:p>
          <a:p>
            <a:pPr marL="285750" indent="-285750" defTabSz="914400">
              <a:buFont typeface="Arial"/>
              <a:buChar char="•"/>
            </a:pPr>
            <a:r>
              <a:rPr lang="en-US" sz="2000" dirty="0" smtClean="0">
                <a:solidFill>
                  <a:prstClr val="black"/>
                </a:solidFill>
              </a:rPr>
              <a:t>Genomics &amp; phenotype data (body mass, diet, physical activity etc.)</a:t>
            </a:r>
          </a:p>
          <a:p>
            <a:pPr marL="285750" indent="-285750" defTabSz="914400">
              <a:buFont typeface="Arial"/>
              <a:buChar char="•"/>
            </a:pPr>
            <a:r>
              <a:rPr lang="en-US" sz="2000" dirty="0" smtClean="0">
                <a:solidFill>
                  <a:prstClr val="black"/>
                </a:solidFill>
              </a:rPr>
              <a:t>Metabolomics</a:t>
            </a:r>
          </a:p>
          <a:p>
            <a:pPr marL="285750" indent="-285750" defTabSz="914400">
              <a:buFont typeface="Arial"/>
              <a:buChar char="•"/>
            </a:pPr>
            <a:r>
              <a:rPr lang="en-US" sz="2000" dirty="0" smtClean="0">
                <a:solidFill>
                  <a:prstClr val="black"/>
                </a:solidFill>
              </a:rPr>
              <a:t>Proteomics</a:t>
            </a:r>
            <a:endParaRPr lang="en-US" sz="2000" dirty="0">
              <a:solidFill>
                <a:prstClr val="black"/>
              </a:solidFill>
            </a:endParaRPr>
          </a:p>
          <a:p>
            <a:pPr defTabSz="914400"/>
            <a:endParaRPr lang="en-US" dirty="0">
              <a:solidFill>
                <a:prstClr val="black"/>
              </a:solidFill>
            </a:endParaRPr>
          </a:p>
        </p:txBody>
      </p:sp>
      <p:sp>
        <p:nvSpPr>
          <p:cNvPr id="4" name="TextBox 3"/>
          <p:cNvSpPr txBox="1"/>
          <p:nvPr/>
        </p:nvSpPr>
        <p:spPr>
          <a:xfrm>
            <a:off x="6372200" y="3717032"/>
            <a:ext cx="2016224" cy="923330"/>
          </a:xfrm>
          <a:prstGeom prst="rect">
            <a:avLst/>
          </a:prstGeom>
          <a:noFill/>
        </p:spPr>
        <p:txBody>
          <a:bodyPr wrap="square" rtlCol="0">
            <a:spAutoFit/>
          </a:bodyPr>
          <a:lstStyle/>
          <a:p>
            <a:pPr algn="ctr" defTabSz="914400"/>
            <a:r>
              <a:rPr lang="en-US" dirty="0" smtClean="0">
                <a:solidFill>
                  <a:prstClr val="black"/>
                </a:solidFill>
              </a:rPr>
              <a:t>both as a </a:t>
            </a:r>
            <a:r>
              <a:rPr lang="en-US" dirty="0" err="1" smtClean="0">
                <a:solidFill>
                  <a:prstClr val="black"/>
                </a:solidFill>
              </a:rPr>
              <a:t>bioinformatician</a:t>
            </a:r>
            <a:r>
              <a:rPr lang="en-US" dirty="0">
                <a:solidFill>
                  <a:prstClr val="black"/>
                </a:solidFill>
              </a:rPr>
              <a:t> </a:t>
            </a:r>
            <a:r>
              <a:rPr lang="en-US" dirty="0" smtClean="0">
                <a:solidFill>
                  <a:prstClr val="black"/>
                </a:solidFill>
              </a:rPr>
              <a:t>and statistician</a:t>
            </a:r>
            <a:endParaRPr lang="en-US" dirty="0">
              <a:solidFill>
                <a:prstClr val="black"/>
              </a:solidFill>
            </a:endParaRPr>
          </a:p>
        </p:txBody>
      </p:sp>
    </p:spTree>
    <p:extLst>
      <p:ext uri="{BB962C8B-B14F-4D97-AF65-F5344CB8AC3E}">
        <p14:creationId xmlns:p14="http://schemas.microsoft.com/office/powerpoint/2010/main" val="3781199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a:spLocks/>
          </p:cNvSpPr>
          <p:nvPr/>
        </p:nvSpPr>
        <p:spPr bwMode="auto">
          <a:xfrm>
            <a:off x="2479964" y="1812189"/>
            <a:ext cx="3976255" cy="73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00" b="1" dirty="0" smtClean="0">
                <a:solidFill>
                  <a:srgbClr val="000080"/>
                </a:solidFill>
                <a:ea typeface="ＭＳ Ｐゴシック" charset="0"/>
                <a:cs typeface="ＭＳ Ｐゴシック" charset="0"/>
              </a:rPr>
              <a:t>TGAC Training Team</a:t>
            </a:r>
            <a:endParaRPr lang="en-US" sz="2400" dirty="0" smtClean="0">
              <a:solidFill>
                <a:srgbClr val="000080"/>
              </a:solidFill>
              <a:ea typeface="ＭＳ Ｐゴシック" charset="0"/>
              <a:cs typeface="ＭＳ Ｐゴシック" charset="0"/>
            </a:endParaRPr>
          </a:p>
        </p:txBody>
      </p:sp>
      <p:pic>
        <p:nvPicPr>
          <p:cNvPr id="1026" name="Picture 2" descr="http://proprofs-cdn.s3.amazonaws.com/images/QM/user_images/1452023/75544350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44" y="6091305"/>
            <a:ext cx="448056" cy="448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5135" y="6093058"/>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    @</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pic>
        <p:nvPicPr>
          <p:cNvPr id="7" name="Picture 2" descr="http://www.tgac.ac.uk/uploads/images/Staff/Matt_Drew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16" y="2618510"/>
            <a:ext cx="1445038" cy="21751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tgac.ac.uk/uploads/images/Staff/Helen_T_6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98" y="2618510"/>
            <a:ext cx="1445037" cy="2175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tgac.ac.uk/uploads/images/Staff/Paul%20Galley-we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9679" y="2618510"/>
            <a:ext cx="1603209" cy="21751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tgac.ac.uk/uploads/images/Staff/Emily_Angiolin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705" y="2618510"/>
            <a:ext cx="1435147" cy="2167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21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barn(inVertical)">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barn(inVertical)">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0466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4" name="TextBox 3"/>
          <p:cNvSpPr txBox="1"/>
          <p:nvPr/>
        </p:nvSpPr>
        <p:spPr>
          <a:xfrm>
            <a:off x="30714" y="1124744"/>
            <a:ext cx="8496944" cy="3539430"/>
          </a:xfrm>
          <a:prstGeom prst="rect">
            <a:avLst/>
          </a:prstGeom>
          <a:noFill/>
        </p:spPr>
        <p:txBody>
          <a:bodyPr wrap="square" rtlCol="0">
            <a:spAutoFit/>
          </a:bodyPr>
          <a:lstStyle/>
          <a:p>
            <a:pPr defTabSz="914400"/>
            <a:r>
              <a:rPr lang="pl-PL" sz="1600" dirty="0" smtClean="0">
                <a:solidFill>
                  <a:prstClr val="black"/>
                </a:solidFill>
              </a:rPr>
              <a:t>Co-</a:t>
            </a:r>
            <a:r>
              <a:rPr lang="pl-PL" sz="1600" dirty="0" err="1" smtClean="0">
                <a:solidFill>
                  <a:prstClr val="black"/>
                </a:solidFill>
              </a:rPr>
              <a:t>author</a:t>
            </a:r>
            <a:r>
              <a:rPr lang="pl-PL" sz="1600" dirty="0" smtClean="0">
                <a:solidFill>
                  <a:prstClr val="black"/>
                </a:solidFill>
              </a:rPr>
              <a:t> of</a:t>
            </a:r>
            <a:r>
              <a:rPr lang="is-IS" sz="1600" dirty="0" smtClean="0">
                <a:solidFill>
                  <a:prstClr val="black"/>
                </a:solidFill>
              </a:rPr>
              <a:t>…</a:t>
            </a:r>
            <a:endParaRPr lang="pl-PL" sz="1600" dirty="0" smtClean="0">
              <a:solidFill>
                <a:prstClr val="black"/>
              </a:solidFill>
            </a:endParaRPr>
          </a:p>
          <a:p>
            <a:pPr defTabSz="914400"/>
            <a:endParaRPr lang="pl-PL" sz="1600" dirty="0">
              <a:solidFill>
                <a:prstClr val="black"/>
              </a:solidFill>
            </a:endParaRPr>
          </a:p>
          <a:p>
            <a:pPr marL="171450" indent="-171450" defTabSz="914400">
              <a:buFont typeface="Arial"/>
              <a:buChar char="•"/>
            </a:pPr>
            <a:r>
              <a:rPr lang="pl-PL" sz="1600" dirty="0" smtClean="0">
                <a:solidFill>
                  <a:prstClr val="black"/>
                </a:solidFill>
              </a:rPr>
              <a:t>CE</a:t>
            </a:r>
            <a:r>
              <a:rPr lang="pl-PL" sz="1600" dirty="0">
                <a:solidFill>
                  <a:prstClr val="black"/>
                </a:solidFill>
              </a:rPr>
              <a:t>-MS-</a:t>
            </a:r>
            <a:r>
              <a:rPr lang="pl-PL" sz="1600" dirty="0" err="1">
                <a:solidFill>
                  <a:prstClr val="black"/>
                </a:solidFill>
              </a:rPr>
              <a:t>based</a:t>
            </a:r>
            <a:r>
              <a:rPr lang="pl-PL" sz="1600" dirty="0">
                <a:solidFill>
                  <a:prstClr val="black"/>
                </a:solidFill>
              </a:rPr>
              <a:t> serum </a:t>
            </a:r>
            <a:r>
              <a:rPr lang="pl-PL" sz="1600" dirty="0" err="1">
                <a:solidFill>
                  <a:prstClr val="black"/>
                </a:solidFill>
              </a:rPr>
              <a:t>fingerprinting</a:t>
            </a:r>
            <a:r>
              <a:rPr lang="pl-PL" sz="1600" dirty="0">
                <a:solidFill>
                  <a:prstClr val="black"/>
                </a:solidFill>
              </a:rPr>
              <a:t> to </a:t>
            </a:r>
            <a:r>
              <a:rPr lang="pl-PL" sz="1600" dirty="0" err="1">
                <a:solidFill>
                  <a:prstClr val="black"/>
                </a:solidFill>
              </a:rPr>
              <a:t>track</a:t>
            </a:r>
            <a:r>
              <a:rPr lang="pl-PL" sz="1600" dirty="0">
                <a:solidFill>
                  <a:prstClr val="black"/>
                </a:solidFill>
              </a:rPr>
              <a:t> </a:t>
            </a:r>
            <a:r>
              <a:rPr lang="pl-PL" sz="1600" dirty="0" err="1">
                <a:solidFill>
                  <a:prstClr val="black"/>
                </a:solidFill>
              </a:rPr>
              <a:t>evolution</a:t>
            </a:r>
            <a:r>
              <a:rPr lang="pl-PL" sz="1600" dirty="0">
                <a:solidFill>
                  <a:prstClr val="black"/>
                </a:solidFill>
              </a:rPr>
              <a:t> of </a:t>
            </a:r>
            <a:r>
              <a:rPr lang="pl-PL" sz="1600" dirty="0" err="1">
                <a:solidFill>
                  <a:prstClr val="black"/>
                </a:solidFill>
              </a:rPr>
              <a:t>type</a:t>
            </a:r>
            <a:r>
              <a:rPr lang="pl-PL" sz="1600" dirty="0">
                <a:solidFill>
                  <a:prstClr val="black"/>
                </a:solidFill>
              </a:rPr>
              <a:t> 2 </a:t>
            </a:r>
            <a:r>
              <a:rPr lang="pl-PL" sz="1600" dirty="0" err="1">
                <a:solidFill>
                  <a:prstClr val="black"/>
                </a:solidFill>
              </a:rPr>
              <a:t>diabetes</a:t>
            </a:r>
            <a:r>
              <a:rPr lang="pl-PL" sz="1600" dirty="0">
                <a:solidFill>
                  <a:prstClr val="black"/>
                </a:solidFill>
              </a:rPr>
              <a:t> </a:t>
            </a:r>
            <a:r>
              <a:rPr lang="pl-PL" sz="1600" dirty="0" err="1" smtClean="0">
                <a:solidFill>
                  <a:prstClr val="black"/>
                </a:solidFill>
              </a:rPr>
              <a:t>mellitus</a:t>
            </a:r>
            <a:r>
              <a:rPr lang="pl-PL" sz="1600" dirty="0" smtClean="0">
                <a:solidFill>
                  <a:prstClr val="black"/>
                </a:solidFill>
              </a:rPr>
              <a:t>. </a:t>
            </a:r>
            <a:br>
              <a:rPr lang="pl-PL" sz="1600" dirty="0" smtClean="0">
                <a:solidFill>
                  <a:prstClr val="black"/>
                </a:solidFill>
              </a:rPr>
            </a:br>
            <a:r>
              <a:rPr lang="pl-PL" sz="1600" dirty="0" err="1" smtClean="0">
                <a:solidFill>
                  <a:prstClr val="black"/>
                </a:solidFill>
              </a:rPr>
              <a:t>Electrophoresis</a:t>
            </a:r>
            <a:r>
              <a:rPr lang="pl-PL" sz="1600" dirty="0" smtClean="0">
                <a:solidFill>
                  <a:prstClr val="black"/>
                </a:solidFill>
              </a:rPr>
              <a:t>, 2015</a:t>
            </a:r>
          </a:p>
          <a:p>
            <a:pPr marL="171450" indent="-171450" defTabSz="914400">
              <a:buFont typeface="Arial"/>
              <a:buChar char="•"/>
            </a:pPr>
            <a:endParaRPr lang="pl-PL" sz="1600" dirty="0">
              <a:solidFill>
                <a:prstClr val="black"/>
              </a:solidFill>
            </a:endParaRPr>
          </a:p>
          <a:p>
            <a:pPr marL="171450" indent="-171450" defTabSz="914400">
              <a:buFont typeface="Arial"/>
              <a:buChar char="•"/>
            </a:pPr>
            <a:r>
              <a:rPr lang="pl-PL" sz="1600" dirty="0">
                <a:solidFill>
                  <a:prstClr val="black"/>
                </a:solidFill>
              </a:rPr>
              <a:t>The rs340874 PROXI </a:t>
            </a:r>
            <a:r>
              <a:rPr lang="pl-PL" sz="1600" dirty="0" err="1">
                <a:solidFill>
                  <a:prstClr val="black"/>
                </a:solidFill>
              </a:rPr>
              <a:t>type</a:t>
            </a:r>
            <a:r>
              <a:rPr lang="pl-PL" sz="1600" dirty="0">
                <a:solidFill>
                  <a:prstClr val="black"/>
                </a:solidFill>
              </a:rPr>
              <a:t> 2 </a:t>
            </a:r>
            <a:r>
              <a:rPr lang="pl-PL" sz="1600" dirty="0" err="1">
                <a:solidFill>
                  <a:prstClr val="black"/>
                </a:solidFill>
              </a:rPr>
              <a:t>diabetes</a:t>
            </a:r>
            <a:r>
              <a:rPr lang="pl-PL" sz="1600" dirty="0">
                <a:solidFill>
                  <a:prstClr val="black"/>
                </a:solidFill>
              </a:rPr>
              <a:t> </a:t>
            </a:r>
            <a:r>
              <a:rPr lang="pl-PL" sz="1600" dirty="0" err="1">
                <a:solidFill>
                  <a:prstClr val="black"/>
                </a:solidFill>
              </a:rPr>
              <a:t>mellitus</a:t>
            </a:r>
            <a:r>
              <a:rPr lang="pl-PL" sz="1600" dirty="0">
                <a:solidFill>
                  <a:prstClr val="black"/>
                </a:solidFill>
              </a:rPr>
              <a:t> </a:t>
            </a:r>
            <a:r>
              <a:rPr lang="pl-PL" sz="1600" dirty="0" err="1">
                <a:solidFill>
                  <a:prstClr val="black"/>
                </a:solidFill>
              </a:rPr>
              <a:t>risk</a:t>
            </a:r>
            <a:r>
              <a:rPr lang="pl-PL" sz="1600" dirty="0">
                <a:solidFill>
                  <a:prstClr val="black"/>
                </a:solidFill>
              </a:rPr>
              <a:t> </a:t>
            </a:r>
            <a:r>
              <a:rPr lang="pl-PL" sz="1600" dirty="0" err="1">
                <a:solidFill>
                  <a:prstClr val="black"/>
                </a:solidFill>
              </a:rPr>
              <a:t>variant</a:t>
            </a:r>
            <a:r>
              <a:rPr lang="pl-PL" sz="1600" dirty="0">
                <a:solidFill>
                  <a:prstClr val="black"/>
                </a:solidFill>
              </a:rPr>
              <a:t> </a:t>
            </a:r>
            <a:r>
              <a:rPr lang="pl-PL" sz="1600" dirty="0" err="1">
                <a:solidFill>
                  <a:prstClr val="black"/>
                </a:solidFill>
              </a:rPr>
              <a:t>is</a:t>
            </a:r>
            <a:r>
              <a:rPr lang="pl-PL" sz="1600" dirty="0">
                <a:solidFill>
                  <a:prstClr val="black"/>
                </a:solidFill>
              </a:rPr>
              <a:t> </a:t>
            </a:r>
            <a:r>
              <a:rPr lang="pl-PL" sz="1600" dirty="0" err="1">
                <a:solidFill>
                  <a:prstClr val="black"/>
                </a:solidFill>
              </a:rPr>
              <a:t>associated</a:t>
            </a:r>
            <a:r>
              <a:rPr lang="pl-PL" sz="1600" dirty="0">
                <a:solidFill>
                  <a:prstClr val="black"/>
                </a:solidFill>
              </a:rPr>
              <a:t> with </a:t>
            </a:r>
            <a:r>
              <a:rPr lang="pl-PL" sz="1600" dirty="0" err="1">
                <a:solidFill>
                  <a:prstClr val="black"/>
                </a:solidFill>
              </a:rPr>
              <a:t>visceral</a:t>
            </a:r>
            <a:r>
              <a:rPr lang="pl-PL" sz="1600" dirty="0">
                <a:solidFill>
                  <a:prstClr val="black"/>
                </a:solidFill>
              </a:rPr>
              <a:t> </a:t>
            </a:r>
            <a:r>
              <a:rPr lang="pl-PL" sz="1600" dirty="0" err="1">
                <a:solidFill>
                  <a:prstClr val="black"/>
                </a:solidFill>
              </a:rPr>
              <a:t>fat</a:t>
            </a:r>
            <a:r>
              <a:rPr lang="pl-PL" sz="1600" dirty="0">
                <a:solidFill>
                  <a:prstClr val="black"/>
                </a:solidFill>
              </a:rPr>
              <a:t> </a:t>
            </a:r>
            <a:r>
              <a:rPr lang="pl-PL" sz="1600" dirty="0" err="1">
                <a:solidFill>
                  <a:prstClr val="black"/>
                </a:solidFill>
              </a:rPr>
              <a:t>accumulation</a:t>
            </a:r>
            <a:r>
              <a:rPr lang="pl-PL" sz="1600" dirty="0">
                <a:solidFill>
                  <a:prstClr val="black"/>
                </a:solidFill>
              </a:rPr>
              <a:t> and </a:t>
            </a:r>
            <a:r>
              <a:rPr lang="pl-PL" sz="1600" dirty="0" err="1">
                <a:solidFill>
                  <a:prstClr val="black"/>
                </a:solidFill>
              </a:rPr>
              <a:t>alterations</a:t>
            </a:r>
            <a:r>
              <a:rPr lang="pl-PL" sz="1600" dirty="0">
                <a:solidFill>
                  <a:prstClr val="black"/>
                </a:solidFill>
              </a:rPr>
              <a:t> in </a:t>
            </a:r>
            <a:r>
              <a:rPr lang="pl-PL" sz="1600" dirty="0" err="1">
                <a:solidFill>
                  <a:prstClr val="black"/>
                </a:solidFill>
              </a:rPr>
              <a:t>postprandial</a:t>
            </a:r>
            <a:r>
              <a:rPr lang="pl-PL" sz="1600" dirty="0">
                <a:solidFill>
                  <a:prstClr val="black"/>
                </a:solidFill>
              </a:rPr>
              <a:t> </a:t>
            </a:r>
            <a:r>
              <a:rPr lang="pl-PL" sz="1600" dirty="0" err="1">
                <a:solidFill>
                  <a:prstClr val="black"/>
                </a:solidFill>
              </a:rPr>
              <a:t>glucose</a:t>
            </a:r>
            <a:r>
              <a:rPr lang="pl-PL" sz="1600" dirty="0">
                <a:solidFill>
                  <a:prstClr val="black"/>
                </a:solidFill>
              </a:rPr>
              <a:t> and lipid </a:t>
            </a:r>
            <a:r>
              <a:rPr lang="pl-PL" sz="1600" dirty="0" err="1">
                <a:solidFill>
                  <a:prstClr val="black"/>
                </a:solidFill>
              </a:rPr>
              <a:t>metabolism</a:t>
            </a:r>
            <a:r>
              <a:rPr lang="pl-PL" sz="1600" dirty="0" smtClean="0">
                <a:solidFill>
                  <a:prstClr val="black"/>
                </a:solidFill>
              </a:rPr>
              <a:t>. </a:t>
            </a:r>
            <a:br>
              <a:rPr lang="pl-PL" sz="1600" dirty="0" smtClean="0">
                <a:solidFill>
                  <a:prstClr val="black"/>
                </a:solidFill>
              </a:rPr>
            </a:br>
            <a:r>
              <a:rPr lang="pl-PL" sz="1600" dirty="0" err="1" smtClean="0">
                <a:solidFill>
                  <a:prstClr val="black"/>
                </a:solidFill>
              </a:rPr>
              <a:t>Genes</a:t>
            </a:r>
            <a:r>
              <a:rPr lang="pl-PL" sz="1600" dirty="0" smtClean="0">
                <a:solidFill>
                  <a:prstClr val="black"/>
                </a:solidFill>
              </a:rPr>
              <a:t> </a:t>
            </a:r>
            <a:r>
              <a:rPr lang="pl-PL" sz="1600" dirty="0">
                <a:solidFill>
                  <a:prstClr val="black"/>
                </a:solidFill>
              </a:rPr>
              <a:t>and </a:t>
            </a:r>
            <a:r>
              <a:rPr lang="pl-PL" sz="1600" dirty="0" err="1" smtClean="0">
                <a:solidFill>
                  <a:prstClr val="black"/>
                </a:solidFill>
              </a:rPr>
              <a:t>Nutrition</a:t>
            </a:r>
            <a:r>
              <a:rPr lang="pl-PL" sz="1600" dirty="0" smtClean="0">
                <a:solidFill>
                  <a:prstClr val="black"/>
                </a:solidFill>
              </a:rPr>
              <a:t>, 2015</a:t>
            </a:r>
            <a:endParaRPr lang="en-US" sz="1600" dirty="0">
              <a:solidFill>
                <a:prstClr val="black"/>
              </a:solidFill>
            </a:endParaRPr>
          </a:p>
          <a:p>
            <a:pPr marL="171450" indent="-171450" defTabSz="914400">
              <a:buFont typeface="Arial"/>
              <a:buChar char="•"/>
            </a:pPr>
            <a:endParaRPr lang="en-US" sz="1600" dirty="0" smtClean="0">
              <a:solidFill>
                <a:prstClr val="black"/>
              </a:solidFill>
            </a:endParaRPr>
          </a:p>
          <a:p>
            <a:pPr marL="171450" indent="-171450" defTabSz="914400">
              <a:buFont typeface="Arial"/>
              <a:buChar char="•"/>
            </a:pPr>
            <a:r>
              <a:rPr lang="pl-PL" sz="1600" dirty="0" err="1">
                <a:solidFill>
                  <a:prstClr val="black"/>
                </a:solidFill>
              </a:rPr>
              <a:t>Potential</a:t>
            </a:r>
            <a:r>
              <a:rPr lang="pl-PL" sz="1600" dirty="0">
                <a:solidFill>
                  <a:prstClr val="black"/>
                </a:solidFill>
              </a:rPr>
              <a:t> </a:t>
            </a:r>
            <a:r>
              <a:rPr lang="pl-PL" sz="1600" dirty="0" err="1">
                <a:solidFill>
                  <a:prstClr val="black"/>
                </a:solidFill>
              </a:rPr>
              <a:t>first</a:t>
            </a:r>
            <a:r>
              <a:rPr lang="pl-PL" sz="1600" dirty="0">
                <a:solidFill>
                  <a:prstClr val="black"/>
                </a:solidFill>
              </a:rPr>
              <a:t> </a:t>
            </a:r>
            <a:r>
              <a:rPr lang="pl-PL" sz="1600" dirty="0" err="1">
                <a:solidFill>
                  <a:prstClr val="black"/>
                </a:solidFill>
              </a:rPr>
              <a:t>trimester</a:t>
            </a:r>
            <a:r>
              <a:rPr lang="pl-PL" sz="1600" dirty="0">
                <a:solidFill>
                  <a:prstClr val="black"/>
                </a:solidFill>
              </a:rPr>
              <a:t> </a:t>
            </a:r>
            <a:r>
              <a:rPr lang="pl-PL" sz="1600" dirty="0" err="1">
                <a:solidFill>
                  <a:prstClr val="black"/>
                </a:solidFill>
              </a:rPr>
              <a:t>metabolomic</a:t>
            </a:r>
            <a:r>
              <a:rPr lang="pl-PL" sz="1600" dirty="0">
                <a:solidFill>
                  <a:prstClr val="black"/>
                </a:solidFill>
              </a:rPr>
              <a:t> </a:t>
            </a:r>
            <a:r>
              <a:rPr lang="pl-PL" sz="1600" dirty="0" err="1">
                <a:solidFill>
                  <a:prstClr val="black"/>
                </a:solidFill>
              </a:rPr>
              <a:t>biomarkers</a:t>
            </a:r>
            <a:r>
              <a:rPr lang="pl-PL" sz="1600" dirty="0">
                <a:solidFill>
                  <a:prstClr val="black"/>
                </a:solidFill>
              </a:rPr>
              <a:t> of </a:t>
            </a:r>
            <a:r>
              <a:rPr lang="pl-PL" sz="1600" dirty="0" err="1">
                <a:solidFill>
                  <a:prstClr val="black"/>
                </a:solidFill>
              </a:rPr>
              <a:t>abnormal</a:t>
            </a:r>
            <a:r>
              <a:rPr lang="pl-PL" sz="1600" dirty="0">
                <a:solidFill>
                  <a:prstClr val="black"/>
                </a:solidFill>
              </a:rPr>
              <a:t> </a:t>
            </a:r>
            <a:r>
              <a:rPr lang="pl-PL" sz="1600" dirty="0" err="1">
                <a:solidFill>
                  <a:prstClr val="black"/>
                </a:solidFill>
              </a:rPr>
              <a:t>birth</a:t>
            </a:r>
            <a:r>
              <a:rPr lang="pl-PL" sz="1600" dirty="0">
                <a:solidFill>
                  <a:prstClr val="black"/>
                </a:solidFill>
              </a:rPr>
              <a:t> </a:t>
            </a:r>
            <a:r>
              <a:rPr lang="pl-PL" sz="1600" dirty="0" err="1">
                <a:solidFill>
                  <a:prstClr val="black"/>
                </a:solidFill>
              </a:rPr>
              <a:t>weight</a:t>
            </a:r>
            <a:r>
              <a:rPr lang="pl-PL" sz="1600" dirty="0">
                <a:solidFill>
                  <a:prstClr val="black"/>
                </a:solidFill>
              </a:rPr>
              <a:t> in </a:t>
            </a:r>
            <a:r>
              <a:rPr lang="pl-PL" sz="1600" dirty="0" err="1">
                <a:solidFill>
                  <a:prstClr val="black"/>
                </a:solidFill>
              </a:rPr>
              <a:t>healthy</a:t>
            </a:r>
            <a:r>
              <a:rPr lang="pl-PL" sz="1600" dirty="0">
                <a:solidFill>
                  <a:prstClr val="black"/>
                </a:solidFill>
              </a:rPr>
              <a:t> </a:t>
            </a:r>
            <a:r>
              <a:rPr lang="pl-PL" sz="1600" dirty="0" err="1" smtClean="0">
                <a:solidFill>
                  <a:prstClr val="black"/>
                </a:solidFill>
              </a:rPr>
              <a:t>pregnancies</a:t>
            </a:r>
            <a:r>
              <a:rPr lang="pl-PL" sz="1600" dirty="0" smtClean="0">
                <a:solidFill>
                  <a:prstClr val="black"/>
                </a:solidFill>
              </a:rPr>
              <a:t>.</a:t>
            </a:r>
            <a:r>
              <a:rPr lang="en-US" sz="1600" dirty="0">
                <a:solidFill>
                  <a:prstClr val="black"/>
                </a:solidFill>
              </a:rPr>
              <a:t> </a:t>
            </a:r>
            <a:r>
              <a:rPr lang="pl-PL" sz="1600" dirty="0" err="1" smtClean="0">
                <a:solidFill>
                  <a:prstClr val="black"/>
                </a:solidFill>
              </a:rPr>
              <a:t>Prenatal</a:t>
            </a:r>
            <a:r>
              <a:rPr lang="pl-PL" sz="1600" dirty="0" smtClean="0">
                <a:solidFill>
                  <a:prstClr val="black"/>
                </a:solidFill>
              </a:rPr>
              <a:t> </a:t>
            </a:r>
            <a:r>
              <a:rPr lang="pl-PL" sz="1600" dirty="0" err="1" smtClean="0">
                <a:solidFill>
                  <a:prstClr val="black"/>
                </a:solidFill>
              </a:rPr>
              <a:t>Diagnosis</a:t>
            </a:r>
            <a:r>
              <a:rPr lang="pl-PL" sz="1600" dirty="0" smtClean="0">
                <a:solidFill>
                  <a:prstClr val="black"/>
                </a:solidFill>
              </a:rPr>
              <a:t>, 2014</a:t>
            </a:r>
            <a:endParaRPr lang="en-US" sz="1600" dirty="0">
              <a:solidFill>
                <a:prstClr val="black"/>
              </a:solidFill>
            </a:endParaRPr>
          </a:p>
          <a:p>
            <a:pPr marL="171450" indent="-171450" defTabSz="914400">
              <a:buFont typeface="Arial"/>
              <a:buChar char="•"/>
            </a:pPr>
            <a:endParaRPr lang="en-US" sz="1600" dirty="0" smtClean="0">
              <a:solidFill>
                <a:prstClr val="black"/>
              </a:solidFill>
            </a:endParaRPr>
          </a:p>
          <a:p>
            <a:pPr marL="171450" indent="-171450" defTabSz="914400">
              <a:buFont typeface="Arial"/>
              <a:buChar char="•"/>
            </a:pPr>
            <a:r>
              <a:rPr lang="pl-PL" sz="1600" dirty="0" err="1">
                <a:solidFill>
                  <a:prstClr val="black"/>
                </a:solidFill>
              </a:rPr>
              <a:t>Decreased</a:t>
            </a:r>
            <a:r>
              <a:rPr lang="pl-PL" sz="1600" dirty="0">
                <a:solidFill>
                  <a:prstClr val="black"/>
                </a:solidFill>
              </a:rPr>
              <a:t> </a:t>
            </a:r>
            <a:r>
              <a:rPr lang="pl-PL" sz="1600" dirty="0" err="1">
                <a:solidFill>
                  <a:prstClr val="black"/>
                </a:solidFill>
              </a:rPr>
              <a:t>expression</a:t>
            </a:r>
            <a:r>
              <a:rPr lang="pl-PL" sz="1600" dirty="0">
                <a:solidFill>
                  <a:prstClr val="black"/>
                </a:solidFill>
              </a:rPr>
              <a:t> of </a:t>
            </a:r>
            <a:r>
              <a:rPr lang="pl-PL" sz="1600" dirty="0" err="1">
                <a:solidFill>
                  <a:prstClr val="black"/>
                </a:solidFill>
              </a:rPr>
              <a:t>thyroglobulin</a:t>
            </a:r>
            <a:r>
              <a:rPr lang="pl-PL" sz="1600" dirty="0">
                <a:solidFill>
                  <a:prstClr val="black"/>
                </a:solidFill>
              </a:rPr>
              <a:t> and </a:t>
            </a:r>
            <a:r>
              <a:rPr lang="pl-PL" sz="1600" dirty="0" err="1">
                <a:solidFill>
                  <a:prstClr val="black"/>
                </a:solidFill>
              </a:rPr>
              <a:t>sodium</a:t>
            </a:r>
            <a:r>
              <a:rPr lang="pl-PL" sz="1600" dirty="0">
                <a:solidFill>
                  <a:prstClr val="black"/>
                </a:solidFill>
              </a:rPr>
              <a:t> </a:t>
            </a:r>
            <a:r>
              <a:rPr lang="pl-PL" sz="1600" dirty="0" err="1">
                <a:solidFill>
                  <a:prstClr val="black"/>
                </a:solidFill>
              </a:rPr>
              <a:t>iodide</a:t>
            </a:r>
            <a:r>
              <a:rPr lang="pl-PL" sz="1600" dirty="0">
                <a:solidFill>
                  <a:prstClr val="black"/>
                </a:solidFill>
              </a:rPr>
              <a:t> </a:t>
            </a:r>
            <a:r>
              <a:rPr lang="pl-PL" sz="1600" dirty="0" err="1">
                <a:solidFill>
                  <a:prstClr val="black"/>
                </a:solidFill>
              </a:rPr>
              <a:t>symporter</a:t>
            </a:r>
            <a:r>
              <a:rPr lang="pl-PL" sz="1600" dirty="0">
                <a:solidFill>
                  <a:prstClr val="black"/>
                </a:solidFill>
              </a:rPr>
              <a:t> </a:t>
            </a:r>
            <a:r>
              <a:rPr lang="pl-PL" sz="1600" dirty="0" err="1">
                <a:solidFill>
                  <a:prstClr val="black"/>
                </a:solidFill>
              </a:rPr>
              <a:t>genes</a:t>
            </a:r>
            <a:r>
              <a:rPr lang="pl-PL" sz="1600" dirty="0">
                <a:solidFill>
                  <a:prstClr val="black"/>
                </a:solidFill>
              </a:rPr>
              <a:t> in </a:t>
            </a:r>
            <a:r>
              <a:rPr lang="pl-PL" sz="1600" dirty="0" err="1">
                <a:solidFill>
                  <a:prstClr val="black"/>
                </a:solidFill>
              </a:rPr>
              <a:t>Hashimoto's</a:t>
            </a:r>
            <a:r>
              <a:rPr lang="pl-PL" sz="1600" dirty="0">
                <a:solidFill>
                  <a:prstClr val="black"/>
                </a:solidFill>
              </a:rPr>
              <a:t> </a:t>
            </a:r>
            <a:r>
              <a:rPr lang="pl-PL" sz="1600" dirty="0" err="1" smtClean="0">
                <a:solidFill>
                  <a:prstClr val="black"/>
                </a:solidFill>
              </a:rPr>
              <a:t>thyroiditis</a:t>
            </a:r>
            <a:r>
              <a:rPr lang="pl-PL" sz="1600" dirty="0" smtClean="0">
                <a:solidFill>
                  <a:prstClr val="black"/>
                </a:solidFill>
              </a:rPr>
              <a:t>.</a:t>
            </a:r>
            <a:r>
              <a:rPr lang="en-US" sz="1600" dirty="0">
                <a:solidFill>
                  <a:prstClr val="black"/>
                </a:solidFill>
              </a:rPr>
              <a:t> </a:t>
            </a:r>
            <a:r>
              <a:rPr lang="pl-PL" sz="1600" dirty="0" smtClean="0">
                <a:solidFill>
                  <a:prstClr val="black"/>
                </a:solidFill>
              </a:rPr>
              <a:t>International </a:t>
            </a:r>
            <a:r>
              <a:rPr lang="pl-PL" sz="1600" dirty="0" err="1">
                <a:solidFill>
                  <a:prstClr val="black"/>
                </a:solidFill>
              </a:rPr>
              <a:t>Journal</a:t>
            </a:r>
            <a:r>
              <a:rPr lang="pl-PL" sz="1600" dirty="0">
                <a:solidFill>
                  <a:prstClr val="black"/>
                </a:solidFill>
              </a:rPr>
              <a:t> of </a:t>
            </a:r>
            <a:r>
              <a:rPr lang="pl-PL" sz="1600" dirty="0" err="1" smtClean="0">
                <a:solidFill>
                  <a:prstClr val="black"/>
                </a:solidFill>
              </a:rPr>
              <a:t>Endocrinology</a:t>
            </a:r>
            <a:r>
              <a:rPr lang="pl-PL" sz="1600" dirty="0" smtClean="0">
                <a:solidFill>
                  <a:prstClr val="black"/>
                </a:solidFill>
              </a:rPr>
              <a:t>, 2014</a:t>
            </a:r>
            <a:endParaRPr lang="en-US" sz="1600" dirty="0">
              <a:solidFill>
                <a:prstClr val="black"/>
              </a:solidFill>
            </a:endParaRPr>
          </a:p>
        </p:txBody>
      </p:sp>
      <p:pic>
        <p:nvPicPr>
          <p:cNvPr id="7" name="Picture 6"/>
          <p:cNvPicPr>
            <a:picLocks noChangeAspect="1"/>
          </p:cNvPicPr>
          <p:nvPr/>
        </p:nvPicPr>
        <p:blipFill>
          <a:blip r:embed="rId3"/>
          <a:stretch>
            <a:fillRect/>
          </a:stretch>
        </p:blipFill>
        <p:spPr>
          <a:xfrm>
            <a:off x="107504" y="4653136"/>
            <a:ext cx="7992888" cy="1947773"/>
          </a:xfrm>
          <a:prstGeom prst="rect">
            <a:avLst/>
          </a:prstGeom>
        </p:spPr>
      </p:pic>
    </p:spTree>
    <p:extLst>
      <p:ext uri="{BB962C8B-B14F-4D97-AF65-F5344CB8AC3E}">
        <p14:creationId xmlns:p14="http://schemas.microsoft.com/office/powerpoint/2010/main" val="2083623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TextBox 2"/>
          <p:cNvSpPr txBox="1"/>
          <p:nvPr/>
        </p:nvSpPr>
        <p:spPr>
          <a:xfrm>
            <a:off x="467544" y="1484784"/>
            <a:ext cx="8136904" cy="4524315"/>
          </a:xfrm>
          <a:prstGeom prst="rect">
            <a:avLst/>
          </a:prstGeom>
          <a:noFill/>
        </p:spPr>
        <p:txBody>
          <a:bodyPr wrap="square" rtlCol="0">
            <a:spAutoFit/>
          </a:bodyPr>
          <a:lstStyle/>
          <a:p>
            <a:pPr defTabSz="914400"/>
            <a:r>
              <a:rPr lang="en-US" sz="2400" dirty="0" smtClean="0">
                <a:solidFill>
                  <a:prstClr val="black"/>
                </a:solidFill>
              </a:rPr>
              <a:t>Since we are moving from: </a:t>
            </a:r>
          </a:p>
          <a:p>
            <a:pPr marL="285750" indent="-285750" defTabSz="914400">
              <a:buFont typeface="Arial"/>
              <a:buChar char="•"/>
            </a:pPr>
            <a:r>
              <a:rPr lang="en-US" sz="2400" dirty="0" smtClean="0">
                <a:solidFill>
                  <a:prstClr val="black"/>
                </a:solidFill>
              </a:rPr>
              <a:t>Genomics</a:t>
            </a:r>
          </a:p>
          <a:p>
            <a:pPr marL="285750" indent="-285750" defTabSz="914400">
              <a:buFont typeface="Arial"/>
              <a:buChar char="•"/>
            </a:pPr>
            <a:r>
              <a:rPr lang="en-US" sz="2400" dirty="0" smtClean="0">
                <a:solidFill>
                  <a:prstClr val="black"/>
                </a:solidFill>
              </a:rPr>
              <a:t>Metabolomics</a:t>
            </a:r>
          </a:p>
          <a:p>
            <a:pPr marL="285750" indent="-285750" defTabSz="914400">
              <a:buFont typeface="Arial"/>
              <a:buChar char="•"/>
            </a:pPr>
            <a:r>
              <a:rPr lang="en-US" sz="2400" dirty="0" smtClean="0">
                <a:solidFill>
                  <a:prstClr val="black"/>
                </a:solidFill>
              </a:rPr>
              <a:t>Proteomics</a:t>
            </a:r>
          </a:p>
          <a:p>
            <a:pPr defTabSz="914400"/>
            <a:r>
              <a:rPr lang="en-US" sz="2400" dirty="0" smtClean="0">
                <a:solidFill>
                  <a:prstClr val="black"/>
                </a:solidFill>
              </a:rPr>
              <a:t>To “multi-</a:t>
            </a:r>
            <a:r>
              <a:rPr lang="en-US" sz="2400" dirty="0" err="1" smtClean="0">
                <a:solidFill>
                  <a:prstClr val="black"/>
                </a:solidFill>
              </a:rPr>
              <a:t>omics</a:t>
            </a:r>
            <a:r>
              <a:rPr lang="en-US" sz="2400" dirty="0" smtClean="0">
                <a:solidFill>
                  <a:prstClr val="black"/>
                </a:solidFill>
              </a:rPr>
              <a:t>” analyses.</a:t>
            </a:r>
          </a:p>
          <a:p>
            <a:pPr defTabSz="914400"/>
            <a:endParaRPr lang="en-US" sz="2400" dirty="0" smtClean="0">
              <a:solidFill>
                <a:prstClr val="black"/>
              </a:solidFill>
            </a:endParaRPr>
          </a:p>
          <a:p>
            <a:pPr defTabSz="914400"/>
            <a:r>
              <a:rPr lang="en-US" sz="2400" dirty="0" smtClean="0">
                <a:solidFill>
                  <a:prstClr val="black"/>
                </a:solidFill>
              </a:rPr>
              <a:t>Goal: developing </a:t>
            </a:r>
            <a:r>
              <a:rPr lang="en-US" sz="2400" dirty="0">
                <a:solidFill>
                  <a:prstClr val="black"/>
                </a:solidFill>
              </a:rPr>
              <a:t>and applying non-hypothesis driven </a:t>
            </a:r>
            <a:r>
              <a:rPr lang="en-US" sz="2400" dirty="0" smtClean="0">
                <a:solidFill>
                  <a:prstClr val="black"/>
                </a:solidFill>
              </a:rPr>
              <a:t>data </a:t>
            </a:r>
            <a:r>
              <a:rPr lang="en-US" sz="2400" dirty="0">
                <a:solidFill>
                  <a:prstClr val="black"/>
                </a:solidFill>
              </a:rPr>
              <a:t>mining and machine learning approaches </a:t>
            </a:r>
            <a:r>
              <a:rPr lang="en-US" sz="2400" dirty="0" smtClean="0">
                <a:solidFill>
                  <a:prstClr val="black"/>
                </a:solidFill>
              </a:rPr>
              <a:t>to study obesity </a:t>
            </a:r>
            <a:r>
              <a:rPr lang="en-US" sz="2400" dirty="0">
                <a:solidFill>
                  <a:prstClr val="black"/>
                </a:solidFill>
              </a:rPr>
              <a:t>and type 2 diabetes (</a:t>
            </a:r>
            <a:r>
              <a:rPr lang="en-US" sz="2400" dirty="0" smtClean="0">
                <a:solidFill>
                  <a:prstClr val="black"/>
                </a:solidFill>
              </a:rPr>
              <a:t>T2DM) </a:t>
            </a:r>
            <a:r>
              <a:rPr lang="en-US" sz="2400" dirty="0">
                <a:solidFill>
                  <a:prstClr val="black"/>
                </a:solidFill>
              </a:rPr>
              <a:t>using existing genetic</a:t>
            </a:r>
            <a:r>
              <a:rPr lang="en-US" sz="2400" dirty="0" smtClean="0">
                <a:solidFill>
                  <a:prstClr val="black"/>
                </a:solidFill>
              </a:rPr>
              <a:t>, (</a:t>
            </a:r>
            <a:r>
              <a:rPr lang="is-IS" sz="2400" dirty="0" smtClean="0">
                <a:solidFill>
                  <a:prstClr val="black"/>
                </a:solidFill>
              </a:rPr>
              <a:t>…),</a:t>
            </a:r>
            <a:r>
              <a:rPr lang="en-US" sz="2400" dirty="0">
                <a:solidFill>
                  <a:prstClr val="black"/>
                </a:solidFill>
              </a:rPr>
              <a:t> </a:t>
            </a:r>
            <a:r>
              <a:rPr lang="en-US" sz="2400" dirty="0" smtClean="0">
                <a:solidFill>
                  <a:prstClr val="black"/>
                </a:solidFill>
              </a:rPr>
              <a:t>immunological</a:t>
            </a:r>
            <a:r>
              <a:rPr lang="en-US" sz="2400" dirty="0">
                <a:solidFill>
                  <a:prstClr val="black"/>
                </a:solidFill>
              </a:rPr>
              <a:t>, dietary, </a:t>
            </a:r>
            <a:r>
              <a:rPr lang="en-US" sz="2400" dirty="0" err="1">
                <a:solidFill>
                  <a:prstClr val="black"/>
                </a:solidFill>
              </a:rPr>
              <a:t>virological</a:t>
            </a:r>
            <a:r>
              <a:rPr lang="en-US" sz="2400" dirty="0">
                <a:solidFill>
                  <a:prstClr val="black"/>
                </a:solidFill>
              </a:rPr>
              <a:t> and chemical </a:t>
            </a:r>
            <a:r>
              <a:rPr lang="en-US" sz="2400" dirty="0" smtClean="0">
                <a:solidFill>
                  <a:prstClr val="black"/>
                </a:solidFill>
              </a:rPr>
              <a:t>data.</a:t>
            </a:r>
            <a:endParaRPr lang="en-US" sz="2400" dirty="0">
              <a:solidFill>
                <a:prstClr val="black"/>
              </a:solidFill>
            </a:endParaRPr>
          </a:p>
          <a:p>
            <a:pPr defTabSz="914400"/>
            <a:endParaRPr lang="en-US" sz="2400" dirty="0">
              <a:solidFill>
                <a:prstClr val="black"/>
              </a:solidFill>
            </a:endParaRPr>
          </a:p>
          <a:p>
            <a:pPr defTabSz="914400"/>
            <a:r>
              <a:rPr lang="en-US" sz="2400" dirty="0" smtClean="0">
                <a:solidFill>
                  <a:prstClr val="black"/>
                </a:solidFill>
              </a:rPr>
              <a:t>New datasets require new </a:t>
            </a:r>
            <a:r>
              <a:rPr lang="en-US" sz="2400" dirty="0" err="1" smtClean="0">
                <a:solidFill>
                  <a:prstClr val="black"/>
                </a:solidFill>
              </a:rPr>
              <a:t>approches</a:t>
            </a:r>
            <a:r>
              <a:rPr lang="en-US" sz="2400" dirty="0">
                <a:solidFill>
                  <a:prstClr val="black"/>
                </a:solidFill>
              </a:rPr>
              <a:t>/</a:t>
            </a:r>
            <a:r>
              <a:rPr lang="en-US" sz="2400" dirty="0" smtClean="0">
                <a:solidFill>
                  <a:prstClr val="black"/>
                </a:solidFill>
              </a:rPr>
              <a:t>techniques.  </a:t>
            </a:r>
            <a:endParaRPr lang="en-US" sz="2400" dirty="0">
              <a:solidFill>
                <a:prstClr val="black"/>
              </a:solidFill>
            </a:endParaRPr>
          </a:p>
        </p:txBody>
      </p:sp>
    </p:spTree>
    <p:extLst>
      <p:ext uri="{BB962C8B-B14F-4D97-AF65-F5344CB8AC3E}">
        <p14:creationId xmlns:p14="http://schemas.microsoft.com/office/powerpoint/2010/main" val="18186923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polyomics.gla.ac.uk/images/uni_glasgow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754313"/>
            <a:ext cx="2310492" cy="7167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ctrTitle"/>
          </p:nvPr>
        </p:nvSpPr>
        <p:spPr>
          <a:xfrm>
            <a:off x="4958320" y="2614979"/>
            <a:ext cx="3570218" cy="1470025"/>
          </a:xfrm>
        </p:spPr>
        <p:txBody>
          <a:bodyPr/>
          <a:lstStyle/>
          <a:p>
            <a:r>
              <a:rPr lang="en-GB" dirty="0" smtClean="0">
                <a:solidFill>
                  <a:srgbClr val="7030A0"/>
                </a:solidFill>
              </a:rPr>
              <a:t>Richard Borne</a:t>
            </a:r>
            <a:br>
              <a:rPr lang="en-GB" dirty="0" smtClean="0">
                <a:solidFill>
                  <a:srgbClr val="7030A0"/>
                </a:solidFill>
              </a:rPr>
            </a:br>
            <a:r>
              <a:rPr lang="en-GB" dirty="0" smtClean="0">
                <a:solidFill>
                  <a:srgbClr val="7030A0"/>
                </a:solidFill>
              </a:rPr>
              <a:t>2</a:t>
            </a:r>
            <a:r>
              <a:rPr lang="en-GB" baseline="30000" dirty="0" smtClean="0">
                <a:solidFill>
                  <a:srgbClr val="7030A0"/>
                </a:solidFill>
              </a:rPr>
              <a:t>nd</a:t>
            </a:r>
            <a:r>
              <a:rPr lang="en-GB" dirty="0" smtClean="0">
                <a:solidFill>
                  <a:srgbClr val="7030A0"/>
                </a:solidFill>
              </a:rPr>
              <a:t> Year PhD Student</a:t>
            </a:r>
            <a:endParaRPr lang="en-GB" dirty="0">
              <a:solidFill>
                <a:srgbClr val="7030A0"/>
              </a:solidFill>
            </a:endParaRPr>
          </a:p>
        </p:txBody>
      </p:sp>
    </p:spTree>
    <p:extLst>
      <p:ext uri="{BB962C8B-B14F-4D97-AF65-F5344CB8AC3E}">
        <p14:creationId xmlns:p14="http://schemas.microsoft.com/office/powerpoint/2010/main" val="1006783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			   BSc (Hons) – Infection and Immunity</a:t>
            </a:r>
          </a:p>
          <a:p>
            <a:endParaRPr lang="en-GB" dirty="0"/>
          </a:p>
          <a:p>
            <a:endParaRPr lang="en-GB" dirty="0" smtClean="0"/>
          </a:p>
          <a:p>
            <a:endParaRPr lang="en-GB" dirty="0"/>
          </a:p>
          <a:p>
            <a:endParaRPr lang="en-GB" dirty="0"/>
          </a:p>
          <a:p>
            <a:endParaRPr lang="en-GB" dirty="0" smtClean="0"/>
          </a:p>
          <a:p>
            <a:r>
              <a:rPr lang="en-GB" sz="2400" dirty="0"/>
              <a:t>	</a:t>
            </a:r>
            <a:r>
              <a:rPr lang="en-GB" sz="2400" dirty="0" smtClean="0"/>
              <a:t>		   Masters </a:t>
            </a:r>
            <a:r>
              <a:rPr lang="en-GB" sz="2400" dirty="0"/>
              <a:t>by </a:t>
            </a:r>
            <a:r>
              <a:rPr lang="en-GB" sz="2400" dirty="0" smtClean="0"/>
              <a:t>Research – Molecular Microbiology</a:t>
            </a:r>
            <a:endParaRPr lang="en-GB" sz="2400" dirty="0"/>
          </a:p>
          <a:p>
            <a:endParaRPr lang="en-GB" dirty="0" smtClean="0"/>
          </a:p>
        </p:txBody>
      </p:sp>
      <p:sp>
        <p:nvSpPr>
          <p:cNvPr id="3" name="Title 2"/>
          <p:cNvSpPr>
            <a:spLocks noGrp="1"/>
          </p:cNvSpPr>
          <p:nvPr>
            <p:ph type="title"/>
          </p:nvPr>
        </p:nvSpPr>
        <p:spPr/>
        <p:txBody>
          <a:bodyPr/>
          <a:lstStyle/>
          <a:p>
            <a:r>
              <a:rPr lang="en-GB" dirty="0" smtClean="0"/>
              <a:t>Education</a:t>
            </a:r>
            <a:endParaRPr lang="en-GB" dirty="0"/>
          </a:p>
        </p:txBody>
      </p:sp>
      <p:pic>
        <p:nvPicPr>
          <p:cNvPr id="1028" name="Picture 4" descr="https://fbcdn-sphotos-d-a.akamaihd.net/hphotos-ak-prn2/t31/1658170_10152021659408137_890573516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28795"/>
            <a:ext cx="4820085" cy="1782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nelliepr.co.uk/wp-content/uploads/2013/03/Uni.jpg"/>
          <p:cNvPicPr>
            <a:picLocks noChangeAspect="1" noChangeArrowheads="1"/>
          </p:cNvPicPr>
          <p:nvPr/>
        </p:nvPicPr>
        <p:blipFill rotWithShape="1">
          <a:blip r:embed="rId3">
            <a:extLst>
              <a:ext uri="{28A0092B-C50C-407E-A947-70E740481C1C}">
                <a14:useLocalDpi xmlns:a14="http://schemas.microsoft.com/office/drawing/2010/main" val="0"/>
              </a:ext>
            </a:extLst>
          </a:blip>
          <a:srcRect t="31354"/>
          <a:stretch/>
        </p:blipFill>
        <p:spPr bwMode="auto">
          <a:xfrm>
            <a:off x="457200" y="4959176"/>
            <a:ext cx="3624913" cy="16600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esrn.co.uk/wp-content/uploads/Aston-University-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49" y="1408533"/>
            <a:ext cx="1574064" cy="6419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exeter.ac.uk/designstudio/visualidentity/downloads/logos/colour_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49" y="4342514"/>
            <a:ext cx="1447628" cy="5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0119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Arial" panose="020B0604020202020204" pitchFamily="34" charset="0"/>
              <a:buChar char="•"/>
            </a:pPr>
            <a:r>
              <a:rPr lang="en-GB" dirty="0" smtClean="0"/>
              <a:t>NK cells possess a diverse receptor repertoire that differs between individual NK cells as well as between animals of a herd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NK cell receptor repertoire differences result in different responses to immune challenge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Currently unknown how NK cells acquire their receptor repertoire</a:t>
            </a:r>
          </a:p>
          <a:p>
            <a:endParaRPr lang="en-GB" dirty="0"/>
          </a:p>
        </p:txBody>
      </p:sp>
      <p:sp>
        <p:nvSpPr>
          <p:cNvPr id="3" name="Title 2"/>
          <p:cNvSpPr>
            <a:spLocks noGrp="1"/>
          </p:cNvSpPr>
          <p:nvPr>
            <p:ph type="title"/>
          </p:nvPr>
        </p:nvSpPr>
        <p:spPr/>
        <p:txBody>
          <a:bodyPr>
            <a:normAutofit/>
          </a:bodyPr>
          <a:lstStyle/>
          <a:p>
            <a:r>
              <a:rPr lang="fr-FR" dirty="0"/>
              <a:t>My current research</a:t>
            </a:r>
            <a:endParaRPr lang="en-GB" dirty="0"/>
          </a:p>
        </p:txBody>
      </p:sp>
      <p:pic>
        <p:nvPicPr>
          <p:cNvPr id="4" name="Picture 2" descr="http://cliparts.co/cliparts/piq/Mro/piqMroxi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24" y="398463"/>
            <a:ext cx="1124132" cy="85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1375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42752"/>
            <a:ext cx="8229600" cy="4525963"/>
          </a:xfrm>
        </p:spPr>
        <p:txBody>
          <a:bodyPr>
            <a:normAutofit/>
          </a:bodyPr>
          <a:lstStyle/>
          <a:p>
            <a:pPr marL="342900" indent="-342900">
              <a:buFont typeface="Arial" panose="020B0604020202020204" pitchFamily="34" charset="0"/>
              <a:buChar char="•"/>
            </a:pPr>
            <a:r>
              <a:rPr lang="en-GB" i="1" dirty="0" smtClean="0"/>
              <a:t>Vibrio parahaemolyticus </a:t>
            </a:r>
            <a:r>
              <a:rPr lang="en-GB" dirty="0" smtClean="0"/>
              <a:t>is major cause of foodborne illness worldwide</a:t>
            </a:r>
            <a:endParaRPr lang="en-GB" i="1" dirty="0" smtClean="0"/>
          </a:p>
          <a:p>
            <a:endParaRPr lang="en-GB" dirty="0"/>
          </a:p>
          <a:p>
            <a:pPr marL="342900" indent="-342900">
              <a:buFont typeface="Arial" panose="020B0604020202020204" pitchFamily="34" charset="0"/>
              <a:buChar char="•"/>
            </a:pPr>
            <a:r>
              <a:rPr lang="en-GB" dirty="0" smtClean="0"/>
              <a:t>Recent emergence of clinical strains lacking classical virulence factors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Sequenced 8 strains in order to look for novel virulence factors</a:t>
            </a:r>
            <a:endParaRPr lang="en-GB" dirty="0"/>
          </a:p>
        </p:txBody>
      </p:sp>
      <p:sp>
        <p:nvSpPr>
          <p:cNvPr id="3" name="Title 2"/>
          <p:cNvSpPr>
            <a:spLocks noGrp="1"/>
          </p:cNvSpPr>
          <p:nvPr>
            <p:ph type="title"/>
          </p:nvPr>
        </p:nvSpPr>
        <p:spPr>
          <a:xfrm>
            <a:off x="-1692875" y="184022"/>
            <a:ext cx="8229600" cy="1143000"/>
          </a:xfrm>
        </p:spPr>
        <p:txBody>
          <a:bodyPr>
            <a:normAutofit/>
          </a:bodyPr>
          <a:lstStyle/>
          <a:p>
            <a:r>
              <a:rPr lang="fr-FR" dirty="0" smtClean="0"/>
              <a:t>Previous research</a:t>
            </a:r>
            <a:endParaRPr lang="en-GB" dirty="0"/>
          </a:p>
        </p:txBody>
      </p:sp>
      <p:pic>
        <p:nvPicPr>
          <p:cNvPr id="3076" name="Picture 4" descr="http://genome.bio.titech.ac.jp/bacteria/vpara/images/vp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665" y="403290"/>
            <a:ext cx="1690712" cy="1521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28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33" y="1611734"/>
            <a:ext cx="8229600" cy="4525963"/>
          </a:xfrm>
        </p:spPr>
        <p:txBody>
          <a:bodyPr>
            <a:normAutofit/>
          </a:bodyPr>
          <a:lstStyle/>
          <a:p>
            <a:pPr marL="342900" indent="-342900">
              <a:buFont typeface="Arial" panose="020B0604020202020204" pitchFamily="34" charset="0"/>
              <a:buChar char="•"/>
            </a:pPr>
            <a:r>
              <a:rPr lang="en-GB" sz="3200" dirty="0" smtClean="0">
                <a:solidFill>
                  <a:schemeClr val="tx1"/>
                </a:solidFill>
              </a:rPr>
              <a:t>Learn how to apply signalling models to cattle NK cell receptors.</a:t>
            </a:r>
          </a:p>
          <a:p>
            <a:pPr marL="342900" indent="-342900">
              <a:buFont typeface="Arial" panose="020B0604020202020204" pitchFamily="34" charset="0"/>
              <a:buChar char="•"/>
            </a:pPr>
            <a:endParaRPr lang="en-GB" sz="3200" dirty="0">
              <a:solidFill>
                <a:schemeClr val="tx1"/>
              </a:solidFill>
            </a:endParaRPr>
          </a:p>
          <a:p>
            <a:pPr marL="342900" indent="-342900">
              <a:buFont typeface="Arial" panose="020B0604020202020204" pitchFamily="34" charset="0"/>
              <a:buChar char="•"/>
            </a:pPr>
            <a:r>
              <a:rPr lang="en-GB" sz="3200" dirty="0" smtClean="0">
                <a:solidFill>
                  <a:schemeClr val="tx1"/>
                </a:solidFill>
              </a:rPr>
              <a:t>Use signalling models to help understand differential expression data.</a:t>
            </a:r>
            <a:endParaRPr lang="en-GB" sz="3200" dirty="0">
              <a:solidFill>
                <a:schemeClr val="tx1"/>
              </a:solidFill>
            </a:endParaRPr>
          </a:p>
        </p:txBody>
      </p:sp>
      <p:sp>
        <p:nvSpPr>
          <p:cNvPr id="3" name="Title 2"/>
          <p:cNvSpPr>
            <a:spLocks noGrp="1"/>
          </p:cNvSpPr>
          <p:nvPr>
            <p:ph type="title"/>
          </p:nvPr>
        </p:nvSpPr>
        <p:spPr/>
        <p:txBody>
          <a:bodyPr/>
          <a:lstStyle/>
          <a:p>
            <a:r>
              <a:rPr lang="en-GB" dirty="0" smtClean="0"/>
              <a:t>Why I’m here</a:t>
            </a:r>
            <a:endParaRPr lang="en-GB" dirty="0"/>
          </a:p>
        </p:txBody>
      </p:sp>
    </p:spTree>
    <p:extLst>
      <p:ext uri="{BB962C8B-B14F-4D97-AF65-F5344CB8AC3E}">
        <p14:creationId xmlns:p14="http://schemas.microsoft.com/office/powerpoint/2010/main" val="2140348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descr="brand_ppt_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29725" cy="692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 descr="TAB_allwhit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509588"/>
            <a:ext cx="16637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p:cNvSpPr>
            <a:spLocks noGrp="1"/>
          </p:cNvSpPr>
          <p:nvPr>
            <p:ph type="subTitle" idx="1"/>
          </p:nvPr>
        </p:nvSpPr>
        <p:spPr>
          <a:xfrm>
            <a:off x="12404" y="5604933"/>
            <a:ext cx="8601492" cy="2506133"/>
          </a:xfrm>
        </p:spPr>
        <p:txBody>
          <a:bodyPr>
            <a:normAutofit/>
          </a:bodyPr>
          <a:lstStyle/>
          <a:p>
            <a:pPr algn="l"/>
            <a:r>
              <a:rPr lang="ro-RO" b="1" dirty="0">
                <a:solidFill>
                  <a:schemeClr val="bg1"/>
                </a:solidFill>
              </a:rPr>
              <a:t>Petronela </a:t>
            </a:r>
            <a:r>
              <a:rPr lang="ro-RO" b="1" dirty="0" err="1">
                <a:solidFill>
                  <a:schemeClr val="bg1"/>
                </a:solidFill>
              </a:rPr>
              <a:t>Buiga</a:t>
            </a:r>
            <a:endParaRPr lang="ro-RO" b="1" dirty="0">
              <a:solidFill>
                <a:schemeClr val="bg1"/>
              </a:solidFill>
            </a:endParaRPr>
          </a:p>
          <a:p>
            <a:pPr algn="l"/>
            <a:r>
              <a:rPr lang="ro-RO" sz="2000" b="1" dirty="0" err="1">
                <a:solidFill>
                  <a:schemeClr val="bg1"/>
                </a:solidFill>
              </a:rPr>
              <a:t>PhD</a:t>
            </a:r>
            <a:r>
              <a:rPr lang="ro-RO" sz="2000" b="1" dirty="0">
                <a:solidFill>
                  <a:schemeClr val="bg1"/>
                </a:solidFill>
              </a:rPr>
              <a:t> student – </a:t>
            </a:r>
            <a:r>
              <a:rPr lang="ro-RO" sz="2000" b="1" dirty="0" err="1">
                <a:solidFill>
                  <a:schemeClr val="bg1"/>
                </a:solidFill>
              </a:rPr>
              <a:t>Cell</a:t>
            </a:r>
            <a:r>
              <a:rPr lang="ro-RO" sz="2000" b="1" dirty="0">
                <a:solidFill>
                  <a:schemeClr val="bg1"/>
                </a:solidFill>
              </a:rPr>
              <a:t> </a:t>
            </a:r>
            <a:r>
              <a:rPr lang="ro-RO" sz="2000" b="1" dirty="0" err="1">
                <a:solidFill>
                  <a:schemeClr val="bg1"/>
                </a:solidFill>
              </a:rPr>
              <a:t>and</a:t>
            </a:r>
            <a:r>
              <a:rPr lang="ro-RO" sz="2000" b="1" dirty="0">
                <a:solidFill>
                  <a:schemeClr val="bg1"/>
                </a:solidFill>
              </a:rPr>
              <a:t> Cancer </a:t>
            </a:r>
            <a:r>
              <a:rPr lang="ro-RO" sz="2000" b="1" dirty="0" err="1">
                <a:solidFill>
                  <a:schemeClr val="bg1"/>
                </a:solidFill>
              </a:rPr>
              <a:t>Biology</a:t>
            </a:r>
            <a:endParaRPr lang="ro-RO" sz="2000" b="1" dirty="0">
              <a:solidFill>
                <a:schemeClr val="bg1"/>
              </a:solidFill>
            </a:endParaRPr>
          </a:p>
          <a:p>
            <a:pPr algn="l"/>
            <a:r>
              <a:rPr lang="ro-RO" sz="2000" b="1" dirty="0" err="1">
                <a:solidFill>
                  <a:schemeClr val="bg1"/>
                </a:solidFill>
              </a:rPr>
              <a:t>Faculty</a:t>
            </a:r>
            <a:r>
              <a:rPr lang="ro-RO" sz="2000" b="1" dirty="0">
                <a:solidFill>
                  <a:schemeClr val="bg1"/>
                </a:solidFill>
              </a:rPr>
              <a:t> of Life </a:t>
            </a:r>
            <a:r>
              <a:rPr lang="ro-RO" sz="2000" b="1" dirty="0" err="1">
                <a:solidFill>
                  <a:schemeClr val="bg1"/>
                </a:solidFill>
              </a:rPr>
              <a:t>Sciences</a:t>
            </a:r>
            <a:r>
              <a:rPr lang="ro-RO" sz="2000" b="1" dirty="0">
                <a:solidFill>
                  <a:schemeClr val="bg1"/>
                </a:solidFill>
              </a:rPr>
              <a:t> </a:t>
            </a:r>
            <a:r>
              <a:rPr lang="ro-RO" sz="2000" b="1" dirty="0" smtClean="0">
                <a:solidFill>
                  <a:schemeClr val="bg1"/>
                </a:solidFill>
              </a:rPr>
              <a:t>/ </a:t>
            </a:r>
            <a:r>
              <a:rPr lang="ro-RO" sz="2000" b="1" dirty="0">
                <a:solidFill>
                  <a:schemeClr val="bg1"/>
                </a:solidFill>
              </a:rPr>
              <a:t>University of Manchester</a:t>
            </a:r>
          </a:p>
        </p:txBody>
      </p:sp>
      <p:graphicFrame>
        <p:nvGraphicFramePr>
          <p:cNvPr id="11" name="Diagram 10"/>
          <p:cNvGraphicFramePr/>
          <p:nvPr>
            <p:extLst/>
          </p:nvPr>
        </p:nvGraphicFramePr>
        <p:xfrm>
          <a:off x="1302265" y="76734"/>
          <a:ext cx="6554803" cy="47711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descr="df.jpg">
            <a:hlinkClick r:id="rId10" action="ppaction://hlinksldjump"/>
          </p:cNvPr>
          <p:cNvPicPr>
            <a:picLocks noChangeAspect="1"/>
          </p:cNvPicPr>
          <p:nvPr/>
        </p:nvPicPr>
        <p:blipFill rotWithShape="1">
          <a:blip r:embed="rId11">
            <a:extLst>
              <a:ext uri="{28A0092B-C50C-407E-A947-70E740481C1C}">
                <a14:useLocalDpi xmlns:a14="http://schemas.microsoft.com/office/drawing/2010/main" val="0"/>
              </a:ext>
            </a:extLst>
          </a:blip>
          <a:srcRect l="13572" t="28353" r="28577" b="4473"/>
          <a:stretch/>
        </p:blipFill>
        <p:spPr>
          <a:xfrm>
            <a:off x="3060404" y="1111197"/>
            <a:ext cx="3081605" cy="2713449"/>
          </a:xfrm>
          <a:prstGeom prst="ellipse">
            <a:avLst/>
          </a:prstGeom>
          <a:ln>
            <a:noFill/>
          </a:ln>
          <a:effectLst>
            <a:softEdge rad="112500"/>
          </a:effectLst>
        </p:spPr>
      </p:pic>
    </p:spTree>
    <p:extLst>
      <p:ext uri="{BB962C8B-B14F-4D97-AF65-F5344CB8AC3E}">
        <p14:creationId xmlns:p14="http://schemas.microsoft.com/office/powerpoint/2010/main" val="2057061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4" y="1679803"/>
            <a:ext cx="4252209" cy="1110398"/>
          </a:xfrm>
        </p:spPr>
        <p:txBody>
          <a:bodyPr>
            <a:noAutofit/>
          </a:bodyPr>
          <a:lstStyle/>
          <a:p>
            <a:r>
              <a:rPr lang="en-US" sz="1800" b="1" dirty="0"/>
              <a:t/>
            </a:r>
            <a:br>
              <a:rPr lang="en-US" sz="1800" b="1" dirty="0"/>
            </a:br>
            <a:r>
              <a:rPr lang="en-US" sz="1800" b="1" dirty="0"/>
              <a:t/>
            </a:r>
            <a:br>
              <a:rPr lang="en-US" sz="1800" b="1" dirty="0"/>
            </a:br>
            <a:r>
              <a:rPr lang="en-US" sz="1800" dirty="0"/>
              <a:t/>
            </a:r>
            <a:br>
              <a:rPr lang="en-US" sz="1800" dirty="0"/>
            </a:br>
            <a:r>
              <a:rPr lang="ro-RO" sz="2800" b="1" dirty="0"/>
              <a:t>1. BSc. in Economics </a:t>
            </a:r>
            <a:r>
              <a:rPr lang="en-US" sz="2800" b="1" dirty="0"/>
              <a:t>/</a:t>
            </a:r>
            <a:r>
              <a:rPr lang="ro-RO" sz="2800" b="1" dirty="0"/>
              <a:t> Management</a:t>
            </a:r>
            <a:r>
              <a:rPr lang="en-US" sz="2800" b="1" dirty="0"/>
              <a:t> </a:t>
            </a:r>
            <a:r>
              <a:rPr lang="ro-RO" sz="2800" dirty="0"/>
              <a:t/>
            </a:r>
            <a:br>
              <a:rPr lang="ro-RO" sz="2800" dirty="0"/>
            </a:br>
            <a:r>
              <a:rPr lang="ro-RO" sz="1800" b="0" dirty="0"/>
              <a:t>(graduated in 2013)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7" y="-85101"/>
            <a:ext cx="2446020" cy="1516533"/>
          </a:xfrm>
          <a:prstGeom prst="rect">
            <a:avLst/>
          </a:prstGeom>
          <a:effectLst>
            <a:softEdge rad="63500"/>
          </a:effectLst>
        </p:spPr>
      </p:pic>
      <p:sp>
        <p:nvSpPr>
          <p:cNvPr id="5" name="Title 1"/>
          <p:cNvSpPr txBox="1">
            <a:spLocks/>
          </p:cNvSpPr>
          <p:nvPr/>
        </p:nvSpPr>
        <p:spPr>
          <a:xfrm>
            <a:off x="19984" y="3429000"/>
            <a:ext cx="3712564" cy="1354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ro-RO" sz="2800" b="1" dirty="0">
                <a:solidFill>
                  <a:prstClr val="black"/>
                </a:solidFill>
              </a:rPr>
              <a:t>2. </a:t>
            </a:r>
            <a:r>
              <a:rPr lang="en-US" sz="2800" b="1" dirty="0">
                <a:solidFill>
                  <a:prstClr val="black"/>
                </a:solidFill>
              </a:rPr>
              <a:t>MBA </a:t>
            </a:r>
            <a:r>
              <a:rPr lang="en-US" sz="2800" dirty="0">
                <a:solidFill>
                  <a:prstClr val="black"/>
                </a:solidFill>
              </a:rPr>
              <a:t/>
            </a:r>
            <a:br>
              <a:rPr lang="en-US" sz="2800" dirty="0">
                <a:solidFill>
                  <a:prstClr val="black"/>
                </a:solidFill>
              </a:rPr>
            </a:br>
            <a:r>
              <a:rPr lang="en-US" sz="1800" dirty="0">
                <a:solidFill>
                  <a:prstClr val="black"/>
                </a:solidFill>
              </a:rPr>
              <a:t>(graduated </a:t>
            </a:r>
            <a:r>
              <a:rPr lang="en-US" sz="1800" dirty="0" smtClean="0">
                <a:solidFill>
                  <a:prstClr val="black"/>
                </a:solidFill>
              </a:rPr>
              <a:t>in July </a:t>
            </a:r>
            <a:r>
              <a:rPr lang="en-US" sz="1800" dirty="0">
                <a:solidFill>
                  <a:prstClr val="black"/>
                </a:solidFill>
              </a:rPr>
              <a:t>2015)</a:t>
            </a:r>
            <a:endParaRPr lang="ro-RO" sz="1800" dirty="0">
              <a:solidFill>
                <a:prstClr val="black"/>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097" t="4265" r="7774" b="10949"/>
          <a:stretch/>
        </p:blipFill>
        <p:spPr>
          <a:xfrm>
            <a:off x="5905109" y="0"/>
            <a:ext cx="3131387" cy="1371600"/>
          </a:xfrm>
          <a:prstGeom prst="rect">
            <a:avLst/>
          </a:prstGeom>
          <a:effectLst>
            <a:softEdge rad="63500"/>
          </a:effectLst>
        </p:spPr>
      </p:pic>
      <p:sp>
        <p:nvSpPr>
          <p:cNvPr id="4" name="Rectangle 3"/>
          <p:cNvSpPr/>
          <p:nvPr/>
        </p:nvSpPr>
        <p:spPr>
          <a:xfrm>
            <a:off x="4235355" y="1471591"/>
            <a:ext cx="6096000" cy="830997"/>
          </a:xfrm>
          <a:prstGeom prst="rect">
            <a:avLst/>
          </a:prstGeom>
        </p:spPr>
        <p:txBody>
          <a:bodyPr>
            <a:spAutoFit/>
          </a:bodyPr>
          <a:lstStyle/>
          <a:p>
            <a:pPr defTabSz="914400" fontAlgn="base">
              <a:spcBef>
                <a:spcPct val="0"/>
              </a:spcBef>
              <a:spcAft>
                <a:spcPct val="0"/>
              </a:spcAft>
            </a:pPr>
            <a:r>
              <a:rPr lang="ro-RO" sz="2800" b="1" dirty="0">
                <a:solidFill>
                  <a:prstClr val="black"/>
                </a:solidFill>
                <a:latin typeface="Arial" pitchFamily="34" charset="0"/>
                <a:cs typeface="Arial" pitchFamily="34" charset="0"/>
              </a:rPr>
              <a:t>3. BDS</a:t>
            </a:r>
            <a:r>
              <a:rPr lang="en-US" dirty="0">
                <a:solidFill>
                  <a:prstClr val="black"/>
                </a:solidFill>
                <a:latin typeface="Arial" pitchFamily="34" charset="0"/>
                <a:cs typeface="Arial" pitchFamily="34" charset="0"/>
              </a:rPr>
              <a:t/>
            </a:r>
            <a:br>
              <a:rPr lang="en-US" dirty="0">
                <a:solidFill>
                  <a:prstClr val="black"/>
                </a:solidFill>
                <a:latin typeface="Arial" pitchFamily="34" charset="0"/>
                <a:cs typeface="Arial" pitchFamily="34" charset="0"/>
              </a:rPr>
            </a:br>
            <a:r>
              <a:rPr lang="ro-RO" dirty="0">
                <a:solidFill>
                  <a:prstClr val="black"/>
                </a:solidFill>
                <a:latin typeface="Arial" pitchFamily="34" charset="0"/>
                <a:cs typeface="Arial" pitchFamily="34" charset="0"/>
              </a:rPr>
              <a:t>(</a:t>
            </a:r>
            <a:r>
              <a:rPr lang="en-US" dirty="0">
                <a:solidFill>
                  <a:prstClr val="black"/>
                </a:solidFill>
                <a:latin typeface="Arial" pitchFamily="34" charset="0"/>
                <a:cs typeface="Arial" pitchFamily="34" charset="0"/>
              </a:rPr>
              <a:t>graduated </a:t>
            </a:r>
            <a:r>
              <a:rPr lang="en-US" dirty="0" smtClean="0">
                <a:solidFill>
                  <a:prstClr val="black"/>
                </a:solidFill>
                <a:latin typeface="Arial" pitchFamily="34" charset="0"/>
                <a:cs typeface="Arial" pitchFamily="34" charset="0"/>
              </a:rPr>
              <a:t>in September </a:t>
            </a:r>
            <a:r>
              <a:rPr lang="en-US" dirty="0">
                <a:solidFill>
                  <a:prstClr val="black"/>
                </a:solidFill>
                <a:latin typeface="Arial" pitchFamily="34" charset="0"/>
                <a:cs typeface="Arial" pitchFamily="34" charset="0"/>
              </a:rPr>
              <a:t>2015)</a:t>
            </a:r>
            <a:endParaRPr lang="ro-RO" dirty="0">
              <a:solidFill>
                <a:prstClr val="black"/>
              </a:solidFill>
              <a:latin typeface="Arial" pitchFamily="34" charset="0"/>
              <a:cs typeface="Arial" pitchFamily="34" charset="0"/>
            </a:endParaRPr>
          </a:p>
        </p:txBody>
      </p:sp>
      <p:sp>
        <p:nvSpPr>
          <p:cNvPr id="8" name="Rectangle 7"/>
          <p:cNvSpPr/>
          <p:nvPr/>
        </p:nvSpPr>
        <p:spPr>
          <a:xfrm>
            <a:off x="4136183" y="2479724"/>
            <a:ext cx="5007818" cy="4062651"/>
          </a:xfrm>
          <a:prstGeom prst="rect">
            <a:avLst/>
          </a:prstGeom>
        </p:spPr>
        <p:txBody>
          <a:bodyPr wrap="square">
            <a:spAutoFit/>
          </a:bodyPr>
          <a:lstStyle/>
          <a:p>
            <a:pPr defTabSz="914400" fontAlgn="base">
              <a:spcBef>
                <a:spcPct val="0"/>
              </a:spcBef>
              <a:spcAft>
                <a:spcPct val="0"/>
              </a:spcAft>
            </a:pPr>
            <a:r>
              <a:rPr lang="en-US" b="1" dirty="0">
                <a:solidFill>
                  <a:prstClr val="black"/>
                </a:solidFill>
                <a:latin typeface="Arial" pitchFamily="34" charset="0"/>
                <a:cs typeface="Arial" pitchFamily="34" charset="0"/>
              </a:rPr>
              <a:t> </a:t>
            </a:r>
            <a:r>
              <a:rPr lang="en-US" b="1" dirty="0" smtClean="0">
                <a:solidFill>
                  <a:prstClr val="black"/>
                </a:solidFill>
                <a:latin typeface="Arial" pitchFamily="34" charset="0"/>
                <a:cs typeface="Arial" pitchFamily="34" charset="0"/>
              </a:rPr>
              <a:t> First </a:t>
            </a:r>
            <a:r>
              <a:rPr lang="en-US" b="1" dirty="0">
                <a:solidFill>
                  <a:prstClr val="black"/>
                </a:solidFill>
                <a:latin typeface="Arial" pitchFamily="34" charset="0"/>
                <a:cs typeface="Arial" pitchFamily="34" charset="0"/>
              </a:rPr>
              <a:t>class </a:t>
            </a:r>
            <a:r>
              <a:rPr lang="en-US" b="1" dirty="0" smtClean="0">
                <a:solidFill>
                  <a:prstClr val="black"/>
                </a:solidFill>
                <a:latin typeface="Arial" pitchFamily="34" charset="0"/>
                <a:cs typeface="Arial" pitchFamily="34" charset="0"/>
              </a:rPr>
              <a:t>96%</a:t>
            </a:r>
            <a:endParaRPr lang="en-US" b="1" dirty="0">
              <a:solidFill>
                <a:prstClr val="black"/>
              </a:solidFill>
              <a:latin typeface="Arial" pitchFamily="34" charset="0"/>
              <a:cs typeface="Arial" pitchFamily="34" charset="0"/>
            </a:endParaRPr>
          </a:p>
          <a:p>
            <a:pPr defTabSz="914400" fontAlgn="base">
              <a:spcBef>
                <a:spcPct val="0"/>
              </a:spcBef>
              <a:spcAft>
                <a:spcPct val="0"/>
              </a:spcAft>
            </a:pPr>
            <a:endParaRPr lang="ro-RO" b="1" dirty="0">
              <a:solidFill>
                <a:prstClr val="black"/>
              </a:solidFill>
              <a:latin typeface="Arial" pitchFamily="34" charset="0"/>
              <a:cs typeface="Arial" pitchFamily="34" charset="0"/>
            </a:endParaRPr>
          </a:p>
          <a:p>
            <a:pPr marL="285750" indent="-285750" defTabSz="914400" fontAlgn="base">
              <a:spcBef>
                <a:spcPct val="0"/>
              </a:spcBef>
              <a:spcAft>
                <a:spcPct val="0"/>
              </a:spcAft>
              <a:buFont typeface="Arial" panose="020B0604020202020204" pitchFamily="34" charset="0"/>
              <a:buChar char="•"/>
            </a:pPr>
            <a:r>
              <a:rPr lang="ro-RO" u="sng" dirty="0">
                <a:solidFill>
                  <a:prstClr val="black"/>
                </a:solidFill>
                <a:latin typeface="Arial" pitchFamily="34" charset="0"/>
                <a:cs typeface="Arial" pitchFamily="34" charset="0"/>
              </a:rPr>
              <a:t>Scholarships:</a:t>
            </a:r>
            <a:r>
              <a:rPr lang="en-US" dirty="0">
                <a:solidFill>
                  <a:prstClr val="black"/>
                </a:solidFill>
                <a:latin typeface="Arial" pitchFamily="34" charset="0"/>
                <a:cs typeface="Arial" pitchFamily="34" charset="0"/>
              </a:rPr>
              <a:t/>
            </a:r>
            <a:br>
              <a:rPr lang="en-US" dirty="0">
                <a:solidFill>
                  <a:prstClr val="black"/>
                </a:solidFill>
                <a:latin typeface="Arial" pitchFamily="34" charset="0"/>
                <a:cs typeface="Arial" pitchFamily="34" charset="0"/>
              </a:rPr>
            </a:br>
            <a:r>
              <a:rPr lang="ro-RO" b="1" dirty="0">
                <a:solidFill>
                  <a:prstClr val="black"/>
                </a:solidFill>
                <a:latin typeface="Arial" pitchFamily="34" charset="0"/>
                <a:cs typeface="Arial" pitchFamily="34" charset="0"/>
              </a:rPr>
              <a:t>F</a:t>
            </a:r>
            <a:r>
              <a:rPr lang="en-US" b="1" dirty="0" err="1">
                <a:solidFill>
                  <a:prstClr val="black"/>
                </a:solidFill>
                <a:latin typeface="Arial" pitchFamily="34" charset="0"/>
                <a:cs typeface="Arial" pitchFamily="34" charset="0"/>
              </a:rPr>
              <a:t>ul</a:t>
            </a:r>
            <a:r>
              <a:rPr lang="ro-RO" b="1" dirty="0">
                <a:solidFill>
                  <a:prstClr val="black"/>
                </a:solidFill>
                <a:latin typeface="Arial" pitchFamily="34" charset="0"/>
                <a:cs typeface="Arial" pitchFamily="34" charset="0"/>
              </a:rPr>
              <a:t>ly </a:t>
            </a:r>
            <a:r>
              <a:rPr lang="en-US" b="1" dirty="0">
                <a:solidFill>
                  <a:prstClr val="black"/>
                </a:solidFill>
                <a:latin typeface="Arial" pitchFamily="34" charset="0"/>
                <a:cs typeface="Arial" pitchFamily="34" charset="0"/>
              </a:rPr>
              <a:t>funded scholarship </a:t>
            </a:r>
            <a:r>
              <a:rPr lang="en-US" sz="1600" dirty="0">
                <a:solidFill>
                  <a:prstClr val="black"/>
                </a:solidFill>
                <a:latin typeface="Arial" pitchFamily="34" charset="0"/>
                <a:cs typeface="Arial" pitchFamily="34" charset="0"/>
              </a:rPr>
              <a:t>(tuition fees for 6 years</a:t>
            </a:r>
            <a:r>
              <a:rPr lang="ro-RO" sz="1600" dirty="0">
                <a:solidFill>
                  <a:prstClr val="black"/>
                </a:solidFill>
                <a:latin typeface="Arial" pitchFamily="34" charset="0"/>
                <a:cs typeface="Arial" pitchFamily="34" charset="0"/>
              </a:rPr>
              <a:t> undergraduate studies</a:t>
            </a:r>
            <a:r>
              <a:rPr lang="en-US" sz="1600" dirty="0">
                <a:solidFill>
                  <a:prstClr val="black"/>
                </a:solidFill>
                <a:latin typeface="Arial" pitchFamily="34" charset="0"/>
                <a:cs typeface="Arial" pitchFamily="34" charset="0"/>
              </a:rPr>
              <a:t>)</a:t>
            </a:r>
            <a:r>
              <a:rPr lang="ro-RO" dirty="0">
                <a:solidFill>
                  <a:prstClr val="black"/>
                </a:solidFill>
                <a:latin typeface="Arial" pitchFamily="34" charset="0"/>
                <a:cs typeface="Arial" pitchFamily="34" charset="0"/>
              </a:rPr>
              <a:t/>
            </a:r>
            <a:br>
              <a:rPr lang="ro-RO" dirty="0">
                <a:solidFill>
                  <a:prstClr val="black"/>
                </a:solidFill>
                <a:latin typeface="Arial" pitchFamily="34" charset="0"/>
                <a:cs typeface="Arial" pitchFamily="34" charset="0"/>
              </a:rPr>
            </a:br>
            <a:r>
              <a:rPr lang="en-US" b="1" dirty="0">
                <a:solidFill>
                  <a:prstClr val="black"/>
                </a:solidFill>
                <a:latin typeface="Arial" pitchFamily="34" charset="0"/>
                <a:cs typeface="Arial" pitchFamily="34" charset="0"/>
              </a:rPr>
              <a:t>Academic Achievements Scholarship</a:t>
            </a:r>
            <a:r>
              <a:rPr lang="en-US" sz="1600" b="1" dirty="0">
                <a:solidFill>
                  <a:prstClr val="black"/>
                </a:solidFill>
                <a:latin typeface="Arial" pitchFamily="34" charset="0"/>
                <a:cs typeface="Arial" pitchFamily="34" charset="0"/>
              </a:rPr>
              <a:t> </a:t>
            </a:r>
            <a:r>
              <a:rPr lang="en-US" sz="1600" dirty="0">
                <a:solidFill>
                  <a:prstClr val="black"/>
                </a:solidFill>
                <a:latin typeface="Arial" pitchFamily="34" charset="0"/>
                <a:cs typeface="Arial" pitchFamily="34" charset="0"/>
              </a:rPr>
              <a:t>(</a:t>
            </a:r>
            <a:r>
              <a:rPr lang="ro-RO" sz="1600" dirty="0">
                <a:solidFill>
                  <a:prstClr val="black"/>
                </a:solidFill>
                <a:latin typeface="Arial" pitchFamily="34" charset="0"/>
                <a:cs typeface="Arial" pitchFamily="34" charset="0"/>
              </a:rPr>
              <a:t>3 years</a:t>
            </a:r>
            <a:r>
              <a:rPr lang="en-US" sz="1600" dirty="0">
                <a:solidFill>
                  <a:prstClr val="black"/>
                </a:solidFill>
                <a:latin typeface="Arial" pitchFamily="34" charset="0"/>
                <a:cs typeface="Arial" pitchFamily="34" charset="0"/>
              </a:rPr>
              <a:t>)</a:t>
            </a:r>
            <a:r>
              <a:rPr lang="en-US" dirty="0">
                <a:solidFill>
                  <a:prstClr val="black"/>
                </a:solidFill>
                <a:latin typeface="Arial" pitchFamily="34" charset="0"/>
                <a:cs typeface="Arial" pitchFamily="34" charset="0"/>
              </a:rPr>
              <a:t/>
            </a:r>
            <a:br>
              <a:rPr lang="en-US" dirty="0">
                <a:solidFill>
                  <a:prstClr val="black"/>
                </a:solidFill>
                <a:latin typeface="Arial" pitchFamily="34" charset="0"/>
                <a:cs typeface="Arial" pitchFamily="34" charset="0"/>
              </a:rPr>
            </a:br>
            <a:r>
              <a:rPr lang="en-US" b="1" dirty="0">
                <a:solidFill>
                  <a:prstClr val="black"/>
                </a:solidFill>
                <a:latin typeface="Arial" pitchFamily="34" charset="0"/>
                <a:cs typeface="Arial" pitchFamily="34" charset="0"/>
              </a:rPr>
              <a:t>Scientific Achievements Scholarship </a:t>
            </a:r>
            <a:r>
              <a:rPr lang="en-US" sz="1600" dirty="0">
                <a:solidFill>
                  <a:prstClr val="black"/>
                </a:solidFill>
                <a:latin typeface="Arial" pitchFamily="34" charset="0"/>
                <a:cs typeface="Arial" pitchFamily="34" charset="0"/>
              </a:rPr>
              <a:t>(</a:t>
            </a:r>
            <a:r>
              <a:rPr lang="ro-RO" sz="1600" dirty="0">
                <a:solidFill>
                  <a:prstClr val="black"/>
                </a:solidFill>
                <a:latin typeface="Arial" pitchFamily="34" charset="0"/>
                <a:cs typeface="Arial" pitchFamily="34" charset="0"/>
              </a:rPr>
              <a:t>3 years</a:t>
            </a:r>
            <a:r>
              <a:rPr lang="en-US" sz="1600" dirty="0">
                <a:solidFill>
                  <a:prstClr val="black"/>
                </a:solidFill>
                <a:latin typeface="Arial" pitchFamily="34" charset="0"/>
                <a:cs typeface="Arial" pitchFamily="34" charset="0"/>
              </a:rPr>
              <a:t>)</a:t>
            </a:r>
            <a:r>
              <a:rPr lang="en-US" dirty="0">
                <a:solidFill>
                  <a:prstClr val="black"/>
                </a:solidFill>
                <a:latin typeface="Arial" pitchFamily="34" charset="0"/>
                <a:cs typeface="Arial" pitchFamily="34" charset="0"/>
              </a:rPr>
              <a:t/>
            </a:r>
            <a:br>
              <a:rPr lang="en-US" dirty="0">
                <a:solidFill>
                  <a:prstClr val="black"/>
                </a:solidFill>
                <a:latin typeface="Arial" pitchFamily="34" charset="0"/>
                <a:cs typeface="Arial" pitchFamily="34" charset="0"/>
              </a:rPr>
            </a:br>
            <a:r>
              <a:rPr lang="en-US" b="1" dirty="0">
                <a:solidFill>
                  <a:prstClr val="black"/>
                </a:solidFill>
                <a:latin typeface="Arial" pitchFamily="34" charset="0"/>
                <a:cs typeface="Arial" pitchFamily="34" charset="0"/>
              </a:rPr>
              <a:t>Erasmus Scholarship</a:t>
            </a:r>
            <a:r>
              <a:rPr lang="en-US" dirty="0">
                <a:solidFill>
                  <a:prstClr val="black"/>
                </a:solidFill>
                <a:latin typeface="Arial" pitchFamily="34" charset="0"/>
                <a:cs typeface="Arial" pitchFamily="34" charset="0"/>
              </a:rPr>
              <a:t>, University of </a:t>
            </a:r>
            <a:r>
              <a:rPr lang="en-US" b="1" dirty="0">
                <a:solidFill>
                  <a:prstClr val="black"/>
                </a:solidFill>
                <a:latin typeface="Arial" pitchFamily="34" charset="0"/>
                <a:cs typeface="Arial" pitchFamily="34" charset="0"/>
              </a:rPr>
              <a:t>Strasbourg, France</a:t>
            </a:r>
            <a:r>
              <a:rPr lang="en-US" sz="1600" b="1" dirty="0">
                <a:solidFill>
                  <a:prstClr val="black"/>
                </a:solidFill>
                <a:latin typeface="Arial" pitchFamily="34" charset="0"/>
                <a:cs typeface="Arial" pitchFamily="34" charset="0"/>
              </a:rPr>
              <a:t> </a:t>
            </a:r>
            <a:r>
              <a:rPr lang="en-US" sz="1600" dirty="0">
                <a:solidFill>
                  <a:prstClr val="black"/>
                </a:solidFill>
                <a:latin typeface="Arial" pitchFamily="34" charset="0"/>
                <a:cs typeface="Arial" pitchFamily="34" charset="0"/>
              </a:rPr>
              <a:t>(5 months</a:t>
            </a:r>
            <a:r>
              <a:rPr lang="en-US" sz="1600" dirty="0" smtClean="0">
                <a:solidFill>
                  <a:prstClr val="black"/>
                </a:solidFill>
                <a:latin typeface="Arial" pitchFamily="34" charset="0"/>
                <a:cs typeface="Arial" pitchFamily="34" charset="0"/>
              </a:rPr>
              <a:t>), University of </a:t>
            </a:r>
            <a:r>
              <a:rPr lang="en-US" sz="1600" b="1" dirty="0" smtClean="0">
                <a:solidFill>
                  <a:prstClr val="black"/>
                </a:solidFill>
                <a:latin typeface="Arial" pitchFamily="34" charset="0"/>
                <a:cs typeface="Arial" pitchFamily="34" charset="0"/>
              </a:rPr>
              <a:t>Leeds, UK </a:t>
            </a:r>
            <a:r>
              <a:rPr lang="en-US" sz="1600" dirty="0" smtClean="0">
                <a:solidFill>
                  <a:prstClr val="black"/>
                </a:solidFill>
                <a:latin typeface="Arial" pitchFamily="34" charset="0"/>
                <a:cs typeface="Arial" pitchFamily="34" charset="0"/>
              </a:rPr>
              <a:t>(3 months)</a:t>
            </a:r>
          </a:p>
          <a:p>
            <a:pPr marL="285750" indent="-285750" defTabSz="914400" fontAlgn="base">
              <a:spcBef>
                <a:spcPct val="0"/>
              </a:spcBef>
              <a:spcAft>
                <a:spcPct val="0"/>
              </a:spcAft>
              <a:buFont typeface="Arial" panose="020B0604020202020204" pitchFamily="34" charset="0"/>
              <a:buChar char="•"/>
            </a:pPr>
            <a:r>
              <a:rPr lang="en-US" sz="1600" b="1" dirty="0" smtClean="0">
                <a:solidFill>
                  <a:prstClr val="black"/>
                </a:solidFill>
                <a:latin typeface="Arial" pitchFamily="34" charset="0"/>
                <a:cs typeface="Arial" pitchFamily="34" charset="0"/>
              </a:rPr>
              <a:t>EDSA Scholarship, King’s College London, UK </a:t>
            </a:r>
            <a:r>
              <a:rPr lang="en-US" sz="1600" dirty="0" smtClean="0">
                <a:solidFill>
                  <a:prstClr val="black"/>
                </a:solidFill>
                <a:latin typeface="Arial" pitchFamily="34" charset="0"/>
                <a:cs typeface="Arial" pitchFamily="34" charset="0"/>
              </a:rPr>
              <a:t>(2 months)</a:t>
            </a:r>
            <a:endParaRPr lang="ro-RO" sz="1600" dirty="0">
              <a:solidFill>
                <a:prstClr val="black"/>
              </a:solidFill>
              <a:latin typeface="Arial" pitchFamily="34" charset="0"/>
              <a:cs typeface="Arial" pitchFamily="34" charset="0"/>
            </a:endParaRPr>
          </a:p>
          <a:p>
            <a:pPr defTabSz="914400" fontAlgn="base">
              <a:spcBef>
                <a:spcPct val="0"/>
              </a:spcBef>
              <a:spcAft>
                <a:spcPct val="0"/>
              </a:spcAft>
            </a:pPr>
            <a:endParaRPr lang="ro-RO" u="sng" dirty="0">
              <a:solidFill>
                <a:prstClr val="black"/>
              </a:solidFill>
              <a:latin typeface="Arial" pitchFamily="34" charset="0"/>
              <a:cs typeface="Arial" pitchFamily="34" charset="0"/>
            </a:endParaRPr>
          </a:p>
        </p:txBody>
      </p:sp>
      <p:sp>
        <p:nvSpPr>
          <p:cNvPr id="9" name="Rectangle 8"/>
          <p:cNvSpPr/>
          <p:nvPr/>
        </p:nvSpPr>
        <p:spPr>
          <a:xfrm>
            <a:off x="5724128" y="1308322"/>
            <a:ext cx="3665652" cy="246221"/>
          </a:xfrm>
          <a:prstGeom prst="rect">
            <a:avLst/>
          </a:prstGeom>
        </p:spPr>
        <p:txBody>
          <a:bodyPr wrap="square">
            <a:spAutoFit/>
          </a:bodyPr>
          <a:lstStyle/>
          <a:p>
            <a:pPr defTabSz="914400" fontAlgn="base">
              <a:spcBef>
                <a:spcPct val="0"/>
              </a:spcBef>
              <a:spcAft>
                <a:spcPct val="0"/>
              </a:spcAft>
            </a:pPr>
            <a:r>
              <a:rPr lang="en-US" sz="1000" dirty="0">
                <a:solidFill>
                  <a:prstClr val="black"/>
                </a:solidFill>
                <a:latin typeface="Arial" pitchFamily="34" charset="0"/>
                <a:cs typeface="Arial" pitchFamily="34" charset="0"/>
              </a:rPr>
              <a:t>ranked the </a:t>
            </a:r>
            <a:r>
              <a:rPr lang="en-US" sz="1000" b="1" dirty="0">
                <a:solidFill>
                  <a:prstClr val="black"/>
                </a:solidFill>
                <a:latin typeface="Arial" pitchFamily="34" charset="0"/>
                <a:cs typeface="Arial" pitchFamily="34" charset="0"/>
              </a:rPr>
              <a:t>1</a:t>
            </a:r>
            <a:r>
              <a:rPr lang="en-US" sz="1000" b="1" baseline="30000" dirty="0">
                <a:solidFill>
                  <a:prstClr val="black"/>
                </a:solidFill>
                <a:latin typeface="Arial" pitchFamily="34" charset="0"/>
                <a:cs typeface="Arial" pitchFamily="34" charset="0"/>
              </a:rPr>
              <a:t>st</a:t>
            </a:r>
            <a:r>
              <a:rPr lang="en-US" sz="1000" b="1" dirty="0">
                <a:solidFill>
                  <a:prstClr val="black"/>
                </a:solidFill>
                <a:latin typeface="Arial" pitchFamily="34" charset="0"/>
                <a:cs typeface="Arial" pitchFamily="34" charset="0"/>
              </a:rPr>
              <a:t> place </a:t>
            </a:r>
            <a:r>
              <a:rPr lang="en-US" sz="1000" dirty="0">
                <a:solidFill>
                  <a:prstClr val="black"/>
                </a:solidFill>
                <a:latin typeface="Arial" pitchFamily="34" charset="0"/>
                <a:cs typeface="Arial" pitchFamily="34" charset="0"/>
              </a:rPr>
              <a:t>among all Dental Schools in Romania</a:t>
            </a:r>
            <a:endParaRPr lang="ro-RO" sz="1000" dirty="0">
              <a:solidFill>
                <a:prstClr val="black"/>
              </a:solidFill>
              <a:latin typeface="Arial" pitchFamily="34" charset="0"/>
              <a:cs typeface="Arial" pitchFamily="34" charset="0"/>
            </a:endParaRPr>
          </a:p>
        </p:txBody>
      </p:sp>
      <p:cxnSp>
        <p:nvCxnSpPr>
          <p:cNvPr id="11" name="Straight Connector 10"/>
          <p:cNvCxnSpPr>
            <a:stCxn id="10" idx="2"/>
          </p:cNvCxnSpPr>
          <p:nvPr/>
        </p:nvCxnSpPr>
        <p:spPr>
          <a:xfrm flipH="1">
            <a:off x="4067945" y="888796"/>
            <a:ext cx="59964" cy="596920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hlinkClick r:id="" action="ppaction://hlinkshowjump?jump=firstslide"/>
          </p:cNvPr>
          <p:cNvSpPr>
            <a:spLocks noChangeAspect="1"/>
          </p:cNvSpPr>
          <p:nvPr/>
        </p:nvSpPr>
        <p:spPr>
          <a:xfrm>
            <a:off x="8389025" y="6078040"/>
            <a:ext cx="720000" cy="720000"/>
          </a:xfrm>
          <a:prstGeom prst="ellipse">
            <a:avLst/>
          </a:prstGeom>
          <a:ln>
            <a:solidFill>
              <a:schemeClr val="tx1"/>
            </a:solidFill>
          </a:ln>
          <a:scene3d>
            <a:camera prst="orthographicFront">
              <a:rot lat="0" lon="0" rev="0"/>
            </a:camera>
            <a:lightRig rig="threePt" dir="tl">
              <a:rot lat="0" lon="0" rev="1200000"/>
            </a:lightRig>
          </a:scene3d>
          <a:sp3d>
            <a:bevelT w="25400" h="12700"/>
          </a:sp3d>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0" fontAlgn="ctr" hangingPunct="0">
              <a:spcBef>
                <a:spcPct val="0"/>
              </a:spcBef>
              <a:spcAft>
                <a:spcPct val="0"/>
              </a:spcAft>
            </a:pPr>
            <a:r>
              <a:rPr lang="en-US" sz="1600" b="1" dirty="0">
                <a:solidFill>
                  <a:prstClr val="white"/>
                </a:solidFill>
              </a:rPr>
              <a:t>Home</a:t>
            </a:r>
          </a:p>
        </p:txBody>
      </p:sp>
      <p:sp>
        <p:nvSpPr>
          <p:cNvPr id="10" name="TextBox 9"/>
          <p:cNvSpPr txBox="1"/>
          <p:nvPr/>
        </p:nvSpPr>
        <p:spPr>
          <a:xfrm>
            <a:off x="3045721" y="304021"/>
            <a:ext cx="2164375" cy="584775"/>
          </a:xfrm>
          <a:prstGeom prst="rect">
            <a:avLst/>
          </a:prstGeom>
          <a:noFill/>
        </p:spPr>
        <p:txBody>
          <a:bodyPr wrap="none" rtlCol="0">
            <a:spAutoFit/>
          </a:bodyPr>
          <a:lstStyle/>
          <a:p>
            <a:pPr defTabSz="914400" fontAlgn="base">
              <a:spcBef>
                <a:spcPct val="0"/>
              </a:spcBef>
              <a:spcAft>
                <a:spcPct val="0"/>
              </a:spcAft>
            </a:pPr>
            <a:r>
              <a:rPr lang="en-US" sz="3200" b="1" dirty="0" smtClean="0">
                <a:solidFill>
                  <a:prstClr val="black"/>
                </a:solidFill>
                <a:latin typeface="Arial" pitchFamily="34" charset="0"/>
                <a:cs typeface="Arial" pitchFamily="34" charset="0"/>
              </a:rPr>
              <a:t>Education</a:t>
            </a:r>
            <a:endParaRPr lang="en-US" sz="32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074886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0788" y="548680"/>
            <a:ext cx="8919148" cy="165618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sz="5100" b="1" dirty="0" smtClean="0">
                <a:solidFill>
                  <a:prstClr val="black"/>
                </a:solidFill>
              </a:rPr>
              <a:t>Current research</a:t>
            </a:r>
          </a:p>
          <a:p>
            <a:pPr algn="ctr" fontAlgn="base">
              <a:spcAft>
                <a:spcPct val="0"/>
              </a:spcAft>
            </a:pPr>
            <a:endParaRPr lang="en-US" sz="3300" b="1" dirty="0">
              <a:solidFill>
                <a:prstClr val="black"/>
              </a:solidFill>
            </a:endParaRPr>
          </a:p>
          <a:p>
            <a:pPr algn="ctr" fontAlgn="base">
              <a:spcAft>
                <a:spcPct val="0"/>
              </a:spcAft>
            </a:pPr>
            <a:endParaRPr lang="en-US" sz="2200" b="1" dirty="0">
              <a:solidFill>
                <a:prstClr val="black"/>
              </a:solidFill>
            </a:endParaRPr>
          </a:p>
          <a:p>
            <a:pPr algn="ctr" fontAlgn="base">
              <a:spcAft>
                <a:spcPct val="0"/>
              </a:spcAft>
            </a:pPr>
            <a:r>
              <a:rPr lang="en-US" sz="4000" dirty="0">
                <a:solidFill>
                  <a:prstClr val="black"/>
                </a:solidFill>
              </a:rPr>
              <a:t>Systems Biology regulation of MAPK pathways: </a:t>
            </a:r>
            <a:r>
              <a:rPr lang="en-US" sz="4000" dirty="0" smtClean="0">
                <a:solidFill>
                  <a:prstClr val="black"/>
                </a:solidFill>
              </a:rPr>
              <a:t>    </a:t>
            </a:r>
          </a:p>
          <a:p>
            <a:pPr algn="ctr" fontAlgn="base">
              <a:spcAft>
                <a:spcPct val="0"/>
              </a:spcAft>
            </a:pPr>
            <a:r>
              <a:rPr lang="en-US" sz="4000" dirty="0" smtClean="0">
                <a:solidFill>
                  <a:prstClr val="black"/>
                </a:solidFill>
              </a:rPr>
              <a:t>applications </a:t>
            </a:r>
            <a:r>
              <a:rPr lang="en-US" sz="4000" dirty="0">
                <a:solidFill>
                  <a:prstClr val="black"/>
                </a:solidFill>
              </a:rPr>
              <a:t>to cancer therapy</a:t>
            </a:r>
            <a:endParaRPr lang="en-US" sz="3000" i="1" dirty="0">
              <a:solidFill>
                <a:prstClr val="black"/>
              </a:solidFill>
            </a:endParaRPr>
          </a:p>
        </p:txBody>
      </p:sp>
      <p:sp>
        <p:nvSpPr>
          <p:cNvPr id="4" name="Content Placeholder 2"/>
          <p:cNvSpPr txBox="1">
            <a:spLocks/>
          </p:cNvSpPr>
          <p:nvPr/>
        </p:nvSpPr>
        <p:spPr>
          <a:xfrm>
            <a:off x="53752" y="2564904"/>
            <a:ext cx="9144000" cy="51540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pPr>
            <a:r>
              <a:rPr lang="en-US" sz="2400" b="1" dirty="0" smtClean="0">
                <a:solidFill>
                  <a:prstClr val="black"/>
                </a:solidFill>
              </a:rPr>
              <a:t>Aim</a:t>
            </a:r>
            <a:r>
              <a:rPr lang="en-US" sz="2400" b="1" dirty="0">
                <a:solidFill>
                  <a:prstClr val="black"/>
                </a:solidFill>
              </a:rPr>
              <a:t>: </a:t>
            </a:r>
            <a:endParaRPr lang="en-GB" sz="2400" b="1" dirty="0">
              <a:solidFill>
                <a:prstClr val="black"/>
              </a:solidFill>
            </a:endParaRPr>
          </a:p>
          <a:p>
            <a:pPr marL="457200" lvl="1" indent="0" fontAlgn="base">
              <a:spcAft>
                <a:spcPct val="0"/>
              </a:spcAft>
              <a:buFont typeface="Arial" panose="020B0604020202020204" pitchFamily="34" charset="0"/>
              <a:buNone/>
            </a:pPr>
            <a:r>
              <a:rPr lang="en-US" dirty="0">
                <a:solidFill>
                  <a:prstClr val="black"/>
                </a:solidFill>
              </a:rPr>
              <a:t>T</a:t>
            </a:r>
            <a:r>
              <a:rPr lang="en-US" dirty="0" smtClean="0">
                <a:solidFill>
                  <a:prstClr val="black"/>
                </a:solidFill>
              </a:rPr>
              <a:t>o </a:t>
            </a:r>
            <a:r>
              <a:rPr lang="en-US" dirty="0">
                <a:solidFill>
                  <a:prstClr val="black"/>
                </a:solidFill>
              </a:rPr>
              <a:t>undertake an integrated systems biology approach to understand how inhibition of MAPK </a:t>
            </a:r>
            <a:r>
              <a:rPr lang="en-US" dirty="0" err="1">
                <a:solidFill>
                  <a:prstClr val="black"/>
                </a:solidFill>
              </a:rPr>
              <a:t>signalling</a:t>
            </a:r>
            <a:r>
              <a:rPr lang="en-US" dirty="0">
                <a:solidFill>
                  <a:prstClr val="black"/>
                </a:solidFill>
              </a:rPr>
              <a:t> kinases and phosphatases will impact on the efficacy of HER2-positive breast cancer treatments and guide future efforts in the design of </a:t>
            </a:r>
            <a:r>
              <a:rPr lang="en-GB" dirty="0">
                <a:solidFill>
                  <a:prstClr val="black"/>
                </a:solidFill>
              </a:rPr>
              <a:t>more</a:t>
            </a:r>
            <a:r>
              <a:rPr lang="en-US" dirty="0">
                <a:solidFill>
                  <a:prstClr val="black"/>
                </a:solidFill>
              </a:rPr>
              <a:t> efficient and </a:t>
            </a:r>
            <a:r>
              <a:rPr lang="en-US" dirty="0" err="1">
                <a:solidFill>
                  <a:prstClr val="black"/>
                </a:solidFill>
              </a:rPr>
              <a:t>personalised</a:t>
            </a:r>
            <a:r>
              <a:rPr lang="en-US" dirty="0">
                <a:solidFill>
                  <a:prstClr val="black"/>
                </a:solidFill>
              </a:rPr>
              <a:t> cancer therapies. </a:t>
            </a:r>
            <a:endParaRPr lang="en-US" dirty="0" smtClean="0">
              <a:solidFill>
                <a:prstClr val="black"/>
              </a:solidFill>
            </a:endParaRPr>
          </a:p>
          <a:p>
            <a:pPr fontAlgn="base">
              <a:spcAft>
                <a:spcPct val="0"/>
              </a:spcAft>
            </a:pPr>
            <a:r>
              <a:rPr lang="en-US" sz="2400" b="1" dirty="0" smtClean="0">
                <a:solidFill>
                  <a:prstClr val="black"/>
                </a:solidFill>
              </a:rPr>
              <a:t>Significance:</a:t>
            </a:r>
          </a:p>
          <a:p>
            <a:pPr marL="457200" lvl="1" indent="0" fontAlgn="base">
              <a:spcAft>
                <a:spcPct val="0"/>
              </a:spcAft>
              <a:buFont typeface="Arial" panose="020B0604020202020204" pitchFamily="34" charset="0"/>
              <a:buNone/>
            </a:pPr>
            <a:r>
              <a:rPr lang="en-US" dirty="0" smtClean="0">
                <a:solidFill>
                  <a:prstClr val="black"/>
                </a:solidFill>
              </a:rPr>
              <a:t>This study will lead to true understanding of network dynamics in </a:t>
            </a:r>
            <a:r>
              <a:rPr lang="en-US" dirty="0" err="1" smtClean="0">
                <a:solidFill>
                  <a:prstClr val="black"/>
                </a:solidFill>
              </a:rPr>
              <a:t>tumour</a:t>
            </a:r>
            <a:r>
              <a:rPr lang="en-US" dirty="0" smtClean="0">
                <a:solidFill>
                  <a:prstClr val="black"/>
                </a:solidFill>
              </a:rPr>
              <a:t> cells and to development of suitable drug therapy regimens and </a:t>
            </a:r>
            <a:r>
              <a:rPr lang="en-US" dirty="0" err="1" smtClean="0">
                <a:solidFill>
                  <a:prstClr val="black"/>
                </a:solidFill>
              </a:rPr>
              <a:t>individualised</a:t>
            </a:r>
            <a:r>
              <a:rPr lang="en-US" dirty="0" smtClean="0">
                <a:solidFill>
                  <a:prstClr val="black"/>
                </a:solidFill>
              </a:rPr>
              <a:t> patient treatments </a:t>
            </a:r>
            <a:endParaRPr lang="en-GB" dirty="0">
              <a:solidFill>
                <a:prstClr val="black"/>
              </a:solidFill>
            </a:endParaRPr>
          </a:p>
        </p:txBody>
      </p:sp>
      <p:sp>
        <p:nvSpPr>
          <p:cNvPr id="5" name="Oval 4">
            <a:hlinkClick r:id="" action="ppaction://hlinkshowjump?jump=firstslide"/>
          </p:cNvPr>
          <p:cNvSpPr>
            <a:spLocks noChangeAspect="1"/>
          </p:cNvSpPr>
          <p:nvPr/>
        </p:nvSpPr>
        <p:spPr>
          <a:xfrm>
            <a:off x="8544040" y="6244408"/>
            <a:ext cx="540000" cy="540000"/>
          </a:xfrm>
          <a:prstGeom prst="ellipse">
            <a:avLst/>
          </a:prstGeom>
          <a:ln>
            <a:solidFill>
              <a:schemeClr val="tx1"/>
            </a:solidFill>
          </a:ln>
          <a:scene3d>
            <a:camera prst="orthographicFront">
              <a:rot lat="0" lon="0" rev="0"/>
            </a:camera>
            <a:lightRig rig="threePt" dir="tl">
              <a:rot lat="0" lon="0" rev="1200000"/>
            </a:lightRig>
          </a:scene3d>
          <a:sp3d>
            <a:bevelT w="25400" h="12700"/>
          </a:sp3d>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0" fontAlgn="ctr" hangingPunct="0">
              <a:spcBef>
                <a:spcPct val="0"/>
              </a:spcBef>
              <a:spcAft>
                <a:spcPct val="0"/>
              </a:spcAft>
            </a:pPr>
            <a:r>
              <a:rPr lang="en-US" sz="1200" b="1" dirty="0">
                <a:solidFill>
                  <a:prstClr val="white"/>
                </a:solidFill>
              </a:rPr>
              <a:t>Home</a:t>
            </a:r>
          </a:p>
        </p:txBody>
      </p:sp>
    </p:spTree>
    <p:extLst>
      <p:ext uri="{BB962C8B-B14F-4D97-AF65-F5344CB8AC3E}">
        <p14:creationId xmlns:p14="http://schemas.microsoft.com/office/powerpoint/2010/main" val="2898106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p:cNvSpPr>
            <a:spLocks/>
          </p:cNvSpPr>
          <p:nvPr/>
        </p:nvSpPr>
        <p:spPr bwMode="auto">
          <a:xfrm>
            <a:off x="748145" y="1591791"/>
            <a:ext cx="3976255" cy="73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3500" b="1" dirty="0" smtClean="0">
                <a:solidFill>
                  <a:srgbClr val="000080"/>
                </a:solidFill>
                <a:ea typeface="ＭＳ Ｐゴシック" charset="0"/>
                <a:cs typeface="ＭＳ Ｐゴシック" charset="0"/>
              </a:rPr>
              <a:t>The boring stuff…</a:t>
            </a:r>
            <a:endParaRPr lang="en-US" sz="3500" dirty="0" smtClean="0">
              <a:solidFill>
                <a:srgbClr val="000080"/>
              </a:solidFill>
              <a:ea typeface="ＭＳ Ｐゴシック" charset="0"/>
              <a:cs typeface="ＭＳ Ｐゴシック" charset="0"/>
            </a:endParaRPr>
          </a:p>
        </p:txBody>
      </p:sp>
      <p:pic>
        <p:nvPicPr>
          <p:cNvPr id="1026" name="Picture 2" descr="http://proprofs-cdn.s3.amazonaws.com/images/QM/user_images/1452023/75544350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72" y="6330432"/>
            <a:ext cx="448056" cy="448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6498" y="6316823"/>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 @</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sp>
        <p:nvSpPr>
          <p:cNvPr id="18" name="TextBox 17"/>
          <p:cNvSpPr txBox="1"/>
          <p:nvPr/>
        </p:nvSpPr>
        <p:spPr>
          <a:xfrm>
            <a:off x="803219" y="2478759"/>
            <a:ext cx="2807428" cy="1308050"/>
          </a:xfrm>
          <a:prstGeom prst="rect">
            <a:avLst/>
          </a:prstGeom>
          <a:noFill/>
        </p:spPr>
        <p:txBody>
          <a:bodyPr wrap="square" rtlCol="0">
            <a:spAutoFit/>
          </a:bodyPr>
          <a:lstStyle/>
          <a:p>
            <a:r>
              <a:rPr lang="en-GB" sz="2500" dirty="0" smtClean="0"/>
              <a:t>Fire emergency</a:t>
            </a:r>
          </a:p>
          <a:p>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pic>
        <p:nvPicPr>
          <p:cNvPr id="19" name="Picture 2" descr="http://www.cvsignsandsafety.com.au/images/detailed/1/4064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275" y="3023257"/>
            <a:ext cx="1908916" cy="79305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269270" y="2096763"/>
            <a:ext cx="2786349" cy="1308050"/>
          </a:xfrm>
          <a:prstGeom prst="rect">
            <a:avLst/>
          </a:prstGeom>
          <a:noFill/>
        </p:spPr>
        <p:txBody>
          <a:bodyPr wrap="square" rtlCol="0">
            <a:spAutoFit/>
          </a:bodyPr>
          <a:lstStyle/>
          <a:p>
            <a:r>
              <a:rPr lang="en-GB" sz="2500" dirty="0" smtClean="0"/>
              <a:t>Smoking areas</a:t>
            </a:r>
            <a:endParaRPr lang="en-GB" sz="2500" dirty="0"/>
          </a:p>
          <a:p>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pic>
        <p:nvPicPr>
          <p:cNvPr id="21" name="Picture 4" descr="http://www.safetysignsandnotices.co.uk/images/D/SD_11_A_600.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9213" y="2491063"/>
            <a:ext cx="2869456" cy="2869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cdn.amazinganimalstories.com/wp-content/uploads/2013/11/A-little-smile-pleas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657" y="5379634"/>
            <a:ext cx="1931573" cy="12866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089671" y="4896523"/>
            <a:ext cx="1778998" cy="1308050"/>
          </a:xfrm>
          <a:prstGeom prst="rect">
            <a:avLst/>
          </a:prstGeom>
          <a:noFill/>
        </p:spPr>
        <p:txBody>
          <a:bodyPr wrap="square" rtlCol="0">
            <a:spAutoFit/>
          </a:bodyPr>
          <a:lstStyle/>
          <a:p>
            <a:r>
              <a:rPr lang="en-GB" sz="2500" dirty="0" smtClean="0"/>
              <a:t>Photos</a:t>
            </a:r>
            <a:endParaRPr lang="en-GB" sz="2500"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pic>
        <p:nvPicPr>
          <p:cNvPr id="24" name="Picture 23" descr="http://pixabay.com/static/uploads/photo/2014/04/02/14/04/first-aid-306058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78161" y="3657645"/>
            <a:ext cx="1880615" cy="18541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491112" y="3105998"/>
            <a:ext cx="2643130" cy="1308050"/>
          </a:xfrm>
          <a:prstGeom prst="rect">
            <a:avLst/>
          </a:prstGeom>
          <a:noFill/>
        </p:spPr>
        <p:txBody>
          <a:bodyPr wrap="square" rtlCol="0">
            <a:spAutoFit/>
          </a:bodyPr>
          <a:lstStyle/>
          <a:p>
            <a:r>
              <a:rPr lang="en-GB" sz="2500" dirty="0" smtClean="0"/>
              <a:t>Feeling unwell?</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pic>
        <p:nvPicPr>
          <p:cNvPr id="26" name="Picture 6" descr="http://laurenhuston.com/wp-content/uploads/2014/02/Dont-Email-Me-News-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070" y="4584729"/>
            <a:ext cx="1984121" cy="11904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17723" y="4073899"/>
            <a:ext cx="3640848" cy="1308050"/>
          </a:xfrm>
          <a:prstGeom prst="rect">
            <a:avLst/>
          </a:prstGeom>
          <a:noFill/>
        </p:spPr>
        <p:txBody>
          <a:bodyPr wrap="square" rtlCol="0">
            <a:spAutoFit/>
          </a:bodyPr>
          <a:lstStyle/>
          <a:p>
            <a:r>
              <a:rPr lang="en-GB" sz="2500" dirty="0" smtClean="0"/>
              <a:t>Emailing and Tweeting</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162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par>
                                <p:cTn id="43" presetID="16" presetClass="entr" presetSubtype="21"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arn(inVertic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arn(inVertical)">
                                      <p:cBhvr>
                                        <p:cTn id="50" dur="500"/>
                                        <p:tgtEl>
                                          <p:spTgt spid="23"/>
                                        </p:tgtEl>
                                      </p:cBhvr>
                                    </p:animEffect>
                                  </p:childTnLst>
                                </p:cTn>
                              </p:par>
                              <p:par>
                                <p:cTn id="51" presetID="16" presetClass="entr" presetSubtype="2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arn(inVertic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8" grpId="0"/>
      <p:bldP spid="20" grpId="0"/>
      <p:bldP spid="23" grpId="0"/>
      <p:bldP spid="25"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653" y="828651"/>
            <a:ext cx="7883348" cy="6415439"/>
          </a:xfrm>
        </p:spPr>
        <p:txBody>
          <a:bodyPr>
            <a:noAutofit/>
          </a:bodyPr>
          <a:lstStyle/>
          <a:p>
            <a:pPr marL="0" indent="0">
              <a:buNone/>
            </a:pPr>
            <a:r>
              <a:rPr lang="ro-RO" sz="1900" b="1" dirty="0"/>
              <a:t>1. </a:t>
            </a:r>
            <a:r>
              <a:rPr lang="en-GB" sz="1900" b="1" dirty="0"/>
              <a:t>Visiting Research Assistant - University of Leeds</a:t>
            </a:r>
            <a:r>
              <a:rPr lang="ro-RO" sz="1900" b="1" dirty="0"/>
              <a:t>, UK</a:t>
            </a:r>
            <a:r>
              <a:rPr lang="en-GB" sz="2000" b="1" dirty="0"/>
              <a:t> </a:t>
            </a:r>
            <a:r>
              <a:rPr lang="en-GB" sz="1800" dirty="0"/>
              <a:t>(3 months)</a:t>
            </a:r>
          </a:p>
          <a:p>
            <a:pPr marL="0" indent="0">
              <a:buNone/>
            </a:pPr>
            <a:r>
              <a:rPr lang="en-GB" sz="1600" i="1" dirty="0">
                <a:solidFill>
                  <a:schemeClr val="accent4"/>
                </a:solidFill>
              </a:rPr>
              <a:t>A comparison of the stability of functionalized chitosan hydrogels during hydrolytic or enzymatic </a:t>
            </a:r>
            <a:r>
              <a:rPr lang="en-GB" sz="1600" i="1" dirty="0" smtClean="0">
                <a:solidFill>
                  <a:schemeClr val="accent4"/>
                </a:solidFill>
              </a:rPr>
              <a:t>degradation</a:t>
            </a:r>
            <a:endParaRPr lang="ro-RO" sz="1600" i="1" dirty="0">
              <a:solidFill>
                <a:schemeClr val="accent4"/>
              </a:solidFill>
            </a:endParaRPr>
          </a:p>
          <a:p>
            <a:pPr marL="0" indent="0">
              <a:buNone/>
            </a:pPr>
            <a:endParaRPr lang="ro-RO" sz="600" dirty="0" smtClean="0">
              <a:solidFill>
                <a:schemeClr val="accent1">
                  <a:lumMod val="60000"/>
                  <a:lumOff val="40000"/>
                </a:schemeClr>
              </a:solidFill>
            </a:endParaRPr>
          </a:p>
          <a:p>
            <a:pPr marL="0" indent="0">
              <a:buNone/>
            </a:pPr>
            <a:r>
              <a:rPr lang="ro-RO" sz="2000" b="1" dirty="0" smtClean="0"/>
              <a:t>2</a:t>
            </a:r>
            <a:r>
              <a:rPr lang="ro-RO" sz="2000" b="1" dirty="0"/>
              <a:t>. </a:t>
            </a:r>
            <a:r>
              <a:rPr lang="en-GB" sz="1800" b="1" dirty="0"/>
              <a:t>Research Training Program </a:t>
            </a:r>
            <a:r>
              <a:rPr lang="en-GB" sz="1800" dirty="0"/>
              <a:t> </a:t>
            </a:r>
            <a:r>
              <a:rPr lang="en-GB" sz="1800" b="1" dirty="0"/>
              <a:t>- </a:t>
            </a:r>
            <a:r>
              <a:rPr lang="fr-FR" sz="1800" b="1" dirty="0"/>
              <a:t>IGBMC, Strasbourg, France </a:t>
            </a:r>
            <a:r>
              <a:rPr lang="en-GB" sz="1800" dirty="0"/>
              <a:t>(</a:t>
            </a:r>
            <a:r>
              <a:rPr lang="ro-RO" sz="1800" dirty="0"/>
              <a:t>4</a:t>
            </a:r>
            <a:r>
              <a:rPr lang="en-GB" sz="1800" dirty="0"/>
              <a:t> months)</a:t>
            </a:r>
          </a:p>
          <a:p>
            <a:pPr marL="0" indent="0">
              <a:buNone/>
            </a:pPr>
            <a:r>
              <a:rPr lang="en-GB" sz="1600" i="1" dirty="0">
                <a:solidFill>
                  <a:schemeClr val="accent4"/>
                </a:solidFill>
              </a:rPr>
              <a:t>Study of the genes expression involved in teeth development: The involvement of a new TGFβ pathway gene in rare </a:t>
            </a:r>
            <a:r>
              <a:rPr lang="en-GB" sz="1600" i="1" dirty="0" smtClean="0">
                <a:solidFill>
                  <a:schemeClr val="accent4"/>
                </a:solidFill>
              </a:rPr>
              <a:t>diseases</a:t>
            </a:r>
            <a:endParaRPr lang="ro-RO" sz="1600" i="1" dirty="0">
              <a:solidFill>
                <a:schemeClr val="accent4"/>
              </a:solidFill>
            </a:endParaRPr>
          </a:p>
          <a:p>
            <a:pPr marL="0" indent="0">
              <a:buNone/>
            </a:pPr>
            <a:endParaRPr lang="ro-RO" sz="600" dirty="0">
              <a:solidFill>
                <a:schemeClr val="accent1">
                  <a:lumMod val="60000"/>
                  <a:lumOff val="40000"/>
                </a:schemeClr>
              </a:solidFill>
            </a:endParaRPr>
          </a:p>
          <a:p>
            <a:pPr marL="0" indent="0">
              <a:buNone/>
            </a:pPr>
            <a:r>
              <a:rPr lang="ro-RO" sz="2000" b="1" dirty="0"/>
              <a:t>3. </a:t>
            </a:r>
            <a:r>
              <a:rPr lang="en-GB" sz="1800" b="1" dirty="0"/>
              <a:t>Summer Research </a:t>
            </a:r>
            <a:r>
              <a:rPr lang="ro-RO" sz="1800" b="1" dirty="0"/>
              <a:t>P</a:t>
            </a:r>
            <a:r>
              <a:rPr lang="en-GB" sz="1800" b="1" dirty="0" err="1"/>
              <a:t>rogram</a:t>
            </a:r>
            <a:r>
              <a:rPr lang="en-GB" sz="1800" dirty="0"/>
              <a:t>  - </a:t>
            </a:r>
            <a:r>
              <a:rPr lang="fr-FR" sz="1800" b="1" dirty="0" err="1"/>
              <a:t>University</a:t>
            </a:r>
            <a:r>
              <a:rPr lang="fr-FR" sz="1800" b="1" dirty="0"/>
              <a:t> of Oxford</a:t>
            </a:r>
            <a:r>
              <a:rPr lang="ro-RO" sz="1800" b="1" dirty="0"/>
              <a:t>, UK</a:t>
            </a:r>
            <a:r>
              <a:rPr lang="fr-FR" sz="2000" b="1" dirty="0"/>
              <a:t> </a:t>
            </a:r>
            <a:r>
              <a:rPr lang="en-GB" sz="1800" dirty="0"/>
              <a:t>(2 months)</a:t>
            </a:r>
          </a:p>
          <a:p>
            <a:pPr marL="0" indent="0">
              <a:buNone/>
            </a:pPr>
            <a:r>
              <a:rPr lang="en-GB" sz="1600" i="1" dirty="0">
                <a:solidFill>
                  <a:schemeClr val="accent4"/>
                </a:solidFill>
              </a:rPr>
              <a:t>Ovarian Cancer</a:t>
            </a:r>
            <a:r>
              <a:rPr lang="en-GB" sz="1600" dirty="0">
                <a:solidFill>
                  <a:schemeClr val="accent4"/>
                </a:solidFill>
              </a:rPr>
              <a:t>  </a:t>
            </a:r>
            <a:endParaRPr lang="ro-RO" sz="1600" dirty="0">
              <a:solidFill>
                <a:schemeClr val="accent4"/>
              </a:solidFill>
            </a:endParaRPr>
          </a:p>
          <a:p>
            <a:pPr marL="0" indent="0">
              <a:buNone/>
            </a:pPr>
            <a:endParaRPr lang="ro-RO" sz="600" dirty="0">
              <a:solidFill>
                <a:schemeClr val="accent1">
                  <a:lumMod val="60000"/>
                  <a:lumOff val="40000"/>
                </a:schemeClr>
              </a:solidFill>
            </a:endParaRPr>
          </a:p>
          <a:p>
            <a:pPr marL="0" indent="0">
              <a:buNone/>
            </a:pPr>
            <a:r>
              <a:rPr lang="ro-RO" sz="2000" b="1" dirty="0"/>
              <a:t>4. </a:t>
            </a:r>
            <a:r>
              <a:rPr lang="en-GB" sz="1800" b="1" dirty="0"/>
              <a:t>Summer Research Program</a:t>
            </a:r>
            <a:r>
              <a:rPr lang="en-GB" sz="1800" dirty="0"/>
              <a:t> - </a:t>
            </a:r>
            <a:r>
              <a:rPr lang="fr-FR" sz="1800" b="1" dirty="0" err="1"/>
              <a:t>King’s</a:t>
            </a:r>
            <a:r>
              <a:rPr lang="fr-FR" sz="1800" b="1" dirty="0"/>
              <a:t> </a:t>
            </a:r>
            <a:r>
              <a:rPr lang="fr-FR" sz="1800" b="1" dirty="0" err="1"/>
              <a:t>College</a:t>
            </a:r>
            <a:r>
              <a:rPr lang="fr-FR" sz="1800" b="1" dirty="0"/>
              <a:t> London</a:t>
            </a:r>
            <a:r>
              <a:rPr lang="ro-RO" sz="1800" b="1" dirty="0"/>
              <a:t>, UK</a:t>
            </a:r>
            <a:r>
              <a:rPr lang="fr-FR" sz="1800" b="1" i="1" dirty="0"/>
              <a:t> </a:t>
            </a:r>
            <a:r>
              <a:rPr lang="en-GB" sz="1800" i="1" dirty="0"/>
              <a:t>(</a:t>
            </a:r>
            <a:r>
              <a:rPr lang="ro-RO" sz="1800" i="1" dirty="0"/>
              <a:t>2</a:t>
            </a:r>
            <a:r>
              <a:rPr lang="en-GB" sz="1800" i="1" dirty="0"/>
              <a:t> months)</a:t>
            </a:r>
          </a:p>
          <a:p>
            <a:pPr marL="0" indent="0">
              <a:buNone/>
            </a:pPr>
            <a:r>
              <a:rPr lang="en-GB" sz="1600" i="1" dirty="0">
                <a:solidFill>
                  <a:schemeClr val="accent4"/>
                </a:solidFill>
              </a:rPr>
              <a:t>Upper airway anomalies- Developmental aspects of the </a:t>
            </a:r>
            <a:r>
              <a:rPr lang="en-GB" sz="1600" i="1" dirty="0" smtClean="0">
                <a:solidFill>
                  <a:schemeClr val="accent4"/>
                </a:solidFill>
              </a:rPr>
              <a:t>trachea</a:t>
            </a:r>
            <a:endParaRPr lang="ro-RO" sz="1600" dirty="0">
              <a:solidFill>
                <a:schemeClr val="accent4"/>
              </a:solidFill>
            </a:endParaRPr>
          </a:p>
          <a:p>
            <a:pPr marL="0" indent="0">
              <a:buNone/>
            </a:pPr>
            <a:endParaRPr lang="ro-RO" sz="600" b="1" dirty="0"/>
          </a:p>
          <a:p>
            <a:pPr marL="0" indent="0">
              <a:buNone/>
            </a:pPr>
            <a:r>
              <a:rPr lang="ro-RO" sz="2000" b="1" dirty="0"/>
              <a:t>5. </a:t>
            </a:r>
            <a:r>
              <a:rPr lang="ro-RO" sz="1800" b="1" dirty="0"/>
              <a:t>Grant </a:t>
            </a:r>
            <a:r>
              <a:rPr lang="en-GB" sz="1800" b="1" dirty="0"/>
              <a:t>2000 Euros </a:t>
            </a:r>
            <a:r>
              <a:rPr lang="en-GB" sz="1800" b="1" i="1" dirty="0"/>
              <a:t>– </a:t>
            </a:r>
            <a:r>
              <a:rPr lang="en-GB" sz="1800" b="1" dirty="0"/>
              <a:t>University of Medicine and Pharmacy Cluj-Napoca</a:t>
            </a:r>
            <a:r>
              <a:rPr lang="ro-RO" sz="1800" b="1" dirty="0"/>
              <a:t>,</a:t>
            </a:r>
            <a:r>
              <a:rPr lang="en-GB" sz="1800" b="1" dirty="0"/>
              <a:t> Romania</a:t>
            </a:r>
            <a:r>
              <a:rPr lang="ro-RO" sz="1800" dirty="0"/>
              <a:t> (</a:t>
            </a:r>
            <a:r>
              <a:rPr lang="en-GB" sz="1800" dirty="0"/>
              <a:t>2 years</a:t>
            </a:r>
            <a:r>
              <a:rPr lang="ro-RO" sz="1800" dirty="0"/>
              <a:t>)</a:t>
            </a:r>
            <a:r>
              <a:rPr lang="en-GB" sz="1800" dirty="0"/>
              <a:t> </a:t>
            </a:r>
            <a:endParaRPr lang="ro-RO" sz="1800" dirty="0"/>
          </a:p>
          <a:p>
            <a:pPr marL="0" indent="0">
              <a:buNone/>
            </a:pPr>
            <a:r>
              <a:rPr lang="en-GB" sz="1600" i="1" dirty="0">
                <a:solidFill>
                  <a:schemeClr val="accent4"/>
                </a:solidFill>
              </a:rPr>
              <a:t>Evaluation of the relationship between microbial fingerprint and some risk indicators of aggressive periodontitis in young subjects </a:t>
            </a:r>
          </a:p>
          <a:p>
            <a:pPr marL="0" indent="0">
              <a:buNone/>
            </a:pPr>
            <a:r>
              <a:rPr lang="ro-RO" sz="2000" b="1" dirty="0"/>
              <a:t>6. </a:t>
            </a:r>
            <a:r>
              <a:rPr lang="ro-RO" sz="1800" b="1" dirty="0"/>
              <a:t>Grant </a:t>
            </a:r>
            <a:r>
              <a:rPr lang="en-GB" sz="1800" b="1" dirty="0"/>
              <a:t>2000 Euros </a:t>
            </a:r>
            <a:r>
              <a:rPr lang="en-GB" sz="1800" b="1" i="1" dirty="0"/>
              <a:t>– </a:t>
            </a:r>
            <a:r>
              <a:rPr lang="en-GB" sz="1800" b="1" dirty="0"/>
              <a:t>University of Medicine and Pharmacy Cluj-Napoca</a:t>
            </a:r>
            <a:r>
              <a:rPr lang="ro-RO" sz="1800" b="1" dirty="0"/>
              <a:t>,</a:t>
            </a:r>
            <a:r>
              <a:rPr lang="en-GB" sz="1800" b="1" dirty="0"/>
              <a:t> Romania</a:t>
            </a:r>
            <a:r>
              <a:rPr lang="ro-RO" sz="1800" b="1" dirty="0"/>
              <a:t> </a:t>
            </a:r>
            <a:r>
              <a:rPr lang="ro-RO" sz="1800" dirty="0"/>
              <a:t>(1</a:t>
            </a:r>
            <a:r>
              <a:rPr lang="en-GB" sz="1800" dirty="0"/>
              <a:t> year</a:t>
            </a:r>
            <a:r>
              <a:rPr lang="ro-RO" sz="1800" dirty="0"/>
              <a:t>)</a:t>
            </a:r>
            <a:r>
              <a:rPr lang="en-GB" sz="1800" dirty="0"/>
              <a:t> </a:t>
            </a:r>
            <a:endParaRPr lang="ro-RO" sz="1800" dirty="0"/>
          </a:p>
          <a:p>
            <a:pPr marL="0" indent="0">
              <a:buNone/>
            </a:pPr>
            <a:r>
              <a:rPr lang="en-GB" sz="1600" i="1" dirty="0">
                <a:solidFill>
                  <a:schemeClr val="accent4"/>
                </a:solidFill>
              </a:rPr>
              <a:t>Rapid identification of sub</a:t>
            </a:r>
            <a:r>
              <a:rPr lang="ro-RO" sz="1600" i="1" dirty="0">
                <a:solidFill>
                  <a:schemeClr val="accent4"/>
                </a:solidFill>
              </a:rPr>
              <a:t> </a:t>
            </a:r>
            <a:r>
              <a:rPr lang="en-GB" sz="1600" i="1" dirty="0">
                <a:solidFill>
                  <a:schemeClr val="accent4"/>
                </a:solidFill>
              </a:rPr>
              <a:t>gingival flora from untreated subjects with localized </a:t>
            </a:r>
            <a:r>
              <a:rPr lang="en-GB" sz="1600" i="1" dirty="0" smtClean="0">
                <a:solidFill>
                  <a:schemeClr val="accent4"/>
                </a:solidFill>
              </a:rPr>
              <a:t>        aggressive </a:t>
            </a:r>
            <a:r>
              <a:rPr lang="en-GB" sz="1600" i="1" dirty="0">
                <a:solidFill>
                  <a:schemeClr val="accent4"/>
                </a:solidFill>
              </a:rPr>
              <a:t>periodontitis</a:t>
            </a:r>
            <a:r>
              <a:rPr lang="en-GB" sz="1600" dirty="0">
                <a:solidFill>
                  <a:schemeClr val="accent4"/>
                </a:solidFill>
              </a:rPr>
              <a:t> </a:t>
            </a:r>
            <a:r>
              <a:rPr lang="en-GB" sz="2000" dirty="0">
                <a:solidFill>
                  <a:schemeClr val="accent4"/>
                </a:solidFill>
              </a:rPr>
              <a:t>			</a:t>
            </a:r>
          </a:p>
          <a:p>
            <a:pPr marL="0" indent="0">
              <a:buNone/>
            </a:pPr>
            <a:endParaRPr lang="en-US" sz="2000" dirty="0"/>
          </a:p>
        </p:txBody>
      </p:sp>
      <p:pic>
        <p:nvPicPr>
          <p:cNvPr id="7" name="Picture 6" descr="Screen Shot 2015-04-27 at 1.43.35 am.png"/>
          <p:cNvPicPr>
            <a:picLocks noChangeAspect="1"/>
          </p:cNvPicPr>
          <p:nvPr/>
        </p:nvPicPr>
        <p:blipFill rotWithShape="1">
          <a:blip r:embed="rId2" cstate="print">
            <a:extLst>
              <a:ext uri="{28A0092B-C50C-407E-A947-70E740481C1C}">
                <a14:useLocalDpi xmlns:a14="http://schemas.microsoft.com/office/drawing/2010/main" val="0"/>
              </a:ext>
            </a:extLst>
          </a:blip>
          <a:srcRect t="11255" r="7123"/>
          <a:stretch/>
        </p:blipFill>
        <p:spPr>
          <a:xfrm>
            <a:off x="137454" y="1942533"/>
            <a:ext cx="1244193" cy="864609"/>
          </a:xfrm>
          <a:prstGeom prst="rect">
            <a:avLst/>
          </a:prstGeom>
          <a:noFill/>
          <a:ln>
            <a:noFill/>
          </a:ln>
        </p:spPr>
      </p:pic>
      <p:pic>
        <p:nvPicPr>
          <p:cNvPr id="8" name="Picture 7" descr="university-of-oxford-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61" y="3202717"/>
            <a:ext cx="1253165" cy="396000"/>
          </a:xfrm>
          <a:prstGeom prst="rect">
            <a:avLst/>
          </a:prstGeom>
          <a:noFill/>
          <a:ln>
            <a:noFill/>
          </a:ln>
        </p:spPr>
      </p:pic>
      <p:pic>
        <p:nvPicPr>
          <p:cNvPr id="9" name="Picture 8"/>
          <p:cNvPicPr>
            <a:picLocks noChangeAspect="1"/>
          </p:cNvPicPr>
          <p:nvPr/>
        </p:nvPicPr>
        <p:blipFill>
          <a:blip r:embed="rId4"/>
          <a:stretch>
            <a:fillRect/>
          </a:stretch>
        </p:blipFill>
        <p:spPr>
          <a:xfrm>
            <a:off x="160616" y="3886749"/>
            <a:ext cx="1080000" cy="823395"/>
          </a:xfrm>
          <a:prstGeom prst="rect">
            <a:avLst/>
          </a:prstGeom>
          <a:noFill/>
          <a:ln>
            <a:noFill/>
          </a:ln>
        </p:spPr>
      </p:pic>
      <p:pic>
        <p:nvPicPr>
          <p:cNvPr id="10" name="Picture 9"/>
          <p:cNvPicPr>
            <a:picLocks noChangeAspect="1"/>
          </p:cNvPicPr>
          <p:nvPr/>
        </p:nvPicPr>
        <p:blipFill>
          <a:blip r:embed="rId5"/>
          <a:stretch>
            <a:fillRect/>
          </a:stretch>
        </p:blipFill>
        <p:spPr>
          <a:xfrm>
            <a:off x="442041" y="828651"/>
            <a:ext cx="764692" cy="1040166"/>
          </a:xfrm>
          <a:prstGeom prst="rect">
            <a:avLst/>
          </a:prstGeom>
          <a:noFill/>
          <a:ln>
            <a:noFill/>
          </a:ln>
        </p:spPr>
      </p:pic>
      <p:sp>
        <p:nvSpPr>
          <p:cNvPr id="12" name="Oval 11">
            <a:hlinkClick r:id="" action="ppaction://hlinkshowjump?jump=firstslide"/>
          </p:cNvPr>
          <p:cNvSpPr>
            <a:spLocks noChangeAspect="1"/>
          </p:cNvSpPr>
          <p:nvPr/>
        </p:nvSpPr>
        <p:spPr>
          <a:xfrm>
            <a:off x="8544040" y="6244408"/>
            <a:ext cx="540000" cy="540000"/>
          </a:xfrm>
          <a:prstGeom prst="ellipse">
            <a:avLst/>
          </a:prstGeom>
          <a:ln>
            <a:solidFill>
              <a:schemeClr val="tx1"/>
            </a:solidFill>
          </a:ln>
          <a:scene3d>
            <a:camera prst="orthographicFront">
              <a:rot lat="0" lon="0" rev="0"/>
            </a:camera>
            <a:lightRig rig="threePt" dir="tl">
              <a:rot lat="0" lon="0" rev="1200000"/>
            </a:lightRig>
          </a:scene3d>
          <a:sp3d>
            <a:bevelT w="25400" h="12700"/>
          </a:sp3d>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0" fontAlgn="ctr" hangingPunct="0">
              <a:spcBef>
                <a:spcPct val="0"/>
              </a:spcBef>
              <a:spcAft>
                <a:spcPct val="0"/>
              </a:spcAft>
            </a:pPr>
            <a:r>
              <a:rPr lang="en-US" sz="1200" b="1" dirty="0">
                <a:solidFill>
                  <a:prstClr val="white"/>
                </a:solidFill>
              </a:rPr>
              <a:t>Home</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097" t="4265" r="7774" b="10949"/>
          <a:stretch/>
        </p:blipFill>
        <p:spPr>
          <a:xfrm rot="10800000" flipH="1" flipV="1">
            <a:off x="127432" y="5470925"/>
            <a:ext cx="1173221" cy="468000"/>
          </a:xfrm>
          <a:prstGeom prst="rect">
            <a:avLst/>
          </a:prstGeom>
          <a:noFill/>
          <a:ln>
            <a:noFill/>
          </a:ln>
        </p:spPr>
      </p:pic>
      <p:sp>
        <p:nvSpPr>
          <p:cNvPr id="2" name="TextBox 1"/>
          <p:cNvSpPr txBox="1"/>
          <p:nvPr/>
        </p:nvSpPr>
        <p:spPr>
          <a:xfrm>
            <a:off x="2987824" y="116632"/>
            <a:ext cx="3738524" cy="584775"/>
          </a:xfrm>
          <a:prstGeom prst="rect">
            <a:avLst/>
          </a:prstGeom>
          <a:noFill/>
        </p:spPr>
        <p:txBody>
          <a:bodyPr wrap="none" rtlCol="0">
            <a:spAutoFit/>
          </a:bodyPr>
          <a:lstStyle/>
          <a:p>
            <a:pPr defTabSz="914400" fontAlgn="base">
              <a:spcBef>
                <a:spcPct val="0"/>
              </a:spcBef>
              <a:spcAft>
                <a:spcPct val="0"/>
              </a:spcAft>
            </a:pPr>
            <a:r>
              <a:rPr lang="en-US" sz="3200" b="1" dirty="0" smtClean="0">
                <a:solidFill>
                  <a:prstClr val="black"/>
                </a:solidFill>
                <a:latin typeface="Arial" pitchFamily="34" charset="0"/>
                <a:cs typeface="Arial" pitchFamily="34" charset="0"/>
              </a:rPr>
              <a:t>Previous research</a:t>
            </a:r>
            <a:endParaRPr lang="en-US" sz="32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755160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83768" y="291662"/>
            <a:ext cx="5842992" cy="1143000"/>
          </a:xfrm>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Content Placeholder 2"/>
          <p:cNvSpPr>
            <a:spLocks noGrp="1"/>
          </p:cNvSpPr>
          <p:nvPr>
            <p:ph idx="1"/>
          </p:nvPr>
        </p:nvSpPr>
        <p:spPr>
          <a:xfrm>
            <a:off x="628650" y="1434662"/>
            <a:ext cx="7886700" cy="4742301"/>
          </a:xfrm>
        </p:spPr>
        <p:txBody>
          <a:bodyPr>
            <a:normAutofit lnSpcReduction="10000"/>
          </a:bodyPr>
          <a:lstStyle/>
          <a:p>
            <a:r>
              <a:rPr lang="en-US" dirty="0" smtClean="0"/>
              <a:t>Major part of my project is to investigate MAPK signaling pathways and to design and implement a Boolean model.</a:t>
            </a:r>
          </a:p>
          <a:p>
            <a:r>
              <a:rPr lang="en-US" dirty="0" smtClean="0"/>
              <a:t>Learn about specific tools that I will be using throughout my PhD.</a:t>
            </a:r>
          </a:p>
          <a:p>
            <a:r>
              <a:rPr lang="en-US" dirty="0" smtClean="0"/>
              <a:t>Have a wider knowledge about signaling pathways.</a:t>
            </a:r>
          </a:p>
          <a:p>
            <a:r>
              <a:rPr lang="en-US" dirty="0" smtClean="0"/>
              <a:t>Have proper training on network analysis and reconstruction.</a:t>
            </a:r>
          </a:p>
          <a:p>
            <a:r>
              <a:rPr lang="en-US" dirty="0" smtClean="0"/>
              <a:t>Develop my knowledge to design, build and apply my Boolean model for my research.</a:t>
            </a:r>
          </a:p>
          <a:p>
            <a:endParaRPr lang="en-US" dirty="0"/>
          </a:p>
        </p:txBody>
      </p:sp>
    </p:spTree>
    <p:extLst>
      <p:ext uri="{BB962C8B-B14F-4D97-AF65-F5344CB8AC3E}">
        <p14:creationId xmlns:p14="http://schemas.microsoft.com/office/powerpoint/2010/main" val="1979301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1373" y="2428704"/>
            <a:ext cx="4547286" cy="1325563"/>
          </a:xfrm>
        </p:spPr>
        <p:txBody>
          <a:bodyPr>
            <a:normAutofit fontScale="90000"/>
          </a:bodyPr>
          <a:lstStyle/>
          <a:p>
            <a:r>
              <a:rPr lang="en-US" sz="7000" b="1" dirty="0"/>
              <a:t>Thank You</a:t>
            </a:r>
          </a:p>
        </p:txBody>
      </p:sp>
      <p:sp>
        <p:nvSpPr>
          <p:cNvPr id="3" name="Oval 2">
            <a:hlinkClick r:id="" action="ppaction://hlinkshowjump?jump=firstslide"/>
          </p:cNvPr>
          <p:cNvSpPr/>
          <p:nvPr/>
        </p:nvSpPr>
        <p:spPr>
          <a:xfrm>
            <a:off x="8199040" y="5805264"/>
            <a:ext cx="914400" cy="914400"/>
          </a:xfrm>
          <a:prstGeom prst="ellipse">
            <a:avLst/>
          </a:prstGeom>
          <a:ln>
            <a:solidFill>
              <a:schemeClr val="tx1"/>
            </a:solidFill>
          </a:ln>
          <a:scene3d>
            <a:camera prst="orthographicFront">
              <a:rot lat="0" lon="0" rev="0"/>
            </a:camera>
            <a:lightRig rig="threePt" dir="tl">
              <a:rot lat="0" lon="0" rev="1200000"/>
            </a:lightRig>
          </a:scene3d>
          <a:sp3d>
            <a:bevelT w="25400" h="12700"/>
          </a:sp3d>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0" fontAlgn="ctr" hangingPunct="0">
              <a:spcBef>
                <a:spcPct val="0"/>
              </a:spcBef>
              <a:spcAft>
                <a:spcPct val="0"/>
              </a:spcAft>
            </a:pPr>
            <a:r>
              <a:rPr lang="en-US" sz="1600" b="1" dirty="0">
                <a:solidFill>
                  <a:prstClr val="white"/>
                </a:solidFill>
              </a:rPr>
              <a:t>Home</a:t>
            </a:r>
          </a:p>
        </p:txBody>
      </p:sp>
    </p:spTree>
    <p:extLst>
      <p:ext uri="{BB962C8B-B14F-4D97-AF65-F5344CB8AC3E}">
        <p14:creationId xmlns:p14="http://schemas.microsoft.com/office/powerpoint/2010/main" val="299071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556792"/>
            <a:ext cx="8424936" cy="2736304"/>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t>Isabelle Camu</a:t>
            </a:r>
            <a:br>
              <a:rPr lang="fr-FR" dirty="0" smtClean="0"/>
            </a:br>
            <a:r>
              <a:rPr lang="fr-FR" dirty="0" smtClean="0"/>
              <a:t/>
            </a:r>
            <a:br>
              <a:rPr lang="fr-FR" dirty="0" smtClean="0"/>
            </a:br>
            <a:r>
              <a:rPr lang="fr-FR" dirty="0" smtClean="0"/>
              <a:t>PhD </a:t>
            </a:r>
            <a:r>
              <a:rPr lang="fr-FR" dirty="0" err="1" smtClean="0"/>
              <a:t>Student</a:t>
            </a:r>
            <a:r>
              <a:rPr lang="fr-FR" dirty="0" smtClean="0"/>
              <a:t/>
            </a:r>
            <a:br>
              <a:rPr lang="fr-FR" dirty="0" smtClean="0"/>
            </a:br>
            <a:r>
              <a:rPr lang="fr-FR" dirty="0" smtClean="0"/>
              <a:t>John </a:t>
            </a:r>
            <a:r>
              <a:rPr lang="fr-FR" dirty="0" err="1" smtClean="0"/>
              <a:t>Innes</a:t>
            </a:r>
            <a:r>
              <a:rPr lang="fr-FR" dirty="0" smtClean="0"/>
              <a:t> Centre , </a:t>
            </a:r>
            <a:r>
              <a:rPr lang="fr-FR" dirty="0" err="1" smtClean="0"/>
              <a:t>Crop</a:t>
            </a:r>
            <a:r>
              <a:rPr lang="fr-FR" dirty="0" smtClean="0"/>
              <a:t> </a:t>
            </a:r>
            <a:r>
              <a:rPr lang="fr-FR" dirty="0" err="1" smtClean="0"/>
              <a:t>genetics</a:t>
            </a: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35179487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sp>
        <p:nvSpPr>
          <p:cNvPr id="2" name="TextBox 1"/>
          <p:cNvSpPr txBox="1"/>
          <p:nvPr/>
        </p:nvSpPr>
        <p:spPr>
          <a:xfrm>
            <a:off x="2339752" y="2564904"/>
            <a:ext cx="5451920" cy="1938992"/>
          </a:xfrm>
          <a:prstGeom prst="rect">
            <a:avLst/>
          </a:prstGeom>
          <a:noFill/>
        </p:spPr>
        <p:txBody>
          <a:bodyPr wrap="square" rtlCol="0">
            <a:spAutoFit/>
          </a:bodyPr>
          <a:lstStyle/>
          <a:p>
            <a:pPr marL="285750" indent="-285750" defTabSz="914400">
              <a:buClr>
                <a:srgbClr val="1F497D"/>
              </a:buClr>
              <a:buFont typeface="Wingdings" panose="05000000000000000000" pitchFamily="2" charset="2"/>
              <a:buChar char="ü"/>
            </a:pPr>
            <a:r>
              <a:rPr lang="en-GB" sz="2400" dirty="0" smtClean="0">
                <a:solidFill>
                  <a:prstClr val="black"/>
                </a:solidFill>
              </a:rPr>
              <a:t>Bachelor in Molecular biology </a:t>
            </a:r>
          </a:p>
          <a:p>
            <a:pPr marL="285750" indent="-285750" defTabSz="914400">
              <a:buClr>
                <a:srgbClr val="1F497D"/>
              </a:buClr>
              <a:buFont typeface="Wingdings" panose="05000000000000000000" pitchFamily="2" charset="2"/>
              <a:buChar char="ü"/>
            </a:pPr>
            <a:endParaRPr lang="en-GB" sz="2400" dirty="0">
              <a:solidFill>
                <a:prstClr val="black"/>
              </a:solidFill>
            </a:endParaRPr>
          </a:p>
          <a:p>
            <a:pPr marL="285750" indent="-285750" defTabSz="914400">
              <a:buClr>
                <a:srgbClr val="1F497D"/>
              </a:buClr>
              <a:buFont typeface="Wingdings" panose="05000000000000000000" pitchFamily="2" charset="2"/>
              <a:buChar char="ü"/>
            </a:pPr>
            <a:r>
              <a:rPr lang="en-GB" sz="2400" dirty="0" smtClean="0">
                <a:solidFill>
                  <a:prstClr val="black"/>
                </a:solidFill>
              </a:rPr>
              <a:t>Master degree in Plant physiology</a:t>
            </a:r>
          </a:p>
          <a:p>
            <a:pPr marL="285750" indent="-285750" defTabSz="914400">
              <a:buClr>
                <a:srgbClr val="1F497D"/>
              </a:buClr>
              <a:buFont typeface="Wingdings" panose="05000000000000000000" pitchFamily="2" charset="2"/>
              <a:buChar char="ü"/>
            </a:pPr>
            <a:endParaRPr lang="en-GB" sz="2400" dirty="0">
              <a:solidFill>
                <a:prstClr val="black"/>
              </a:solidFill>
            </a:endParaRPr>
          </a:p>
          <a:p>
            <a:pPr marL="285750" indent="-285750" defTabSz="914400">
              <a:buClr>
                <a:srgbClr val="1F497D"/>
              </a:buClr>
              <a:buFont typeface="Wingdings" panose="05000000000000000000" pitchFamily="2" charset="2"/>
              <a:buChar char="ü"/>
            </a:pPr>
            <a:r>
              <a:rPr lang="en-GB" sz="2400" dirty="0" smtClean="0">
                <a:solidFill>
                  <a:prstClr val="black"/>
                </a:solidFill>
              </a:rPr>
              <a:t> PhD in Plant physiology</a:t>
            </a:r>
            <a:endParaRPr lang="en-GB" sz="2400" dirty="0">
              <a:solidFill>
                <a:prstClr val="black"/>
              </a:solidFill>
            </a:endParaRPr>
          </a:p>
        </p:txBody>
      </p:sp>
    </p:spTree>
    <p:extLst>
      <p:ext uri="{BB962C8B-B14F-4D97-AF65-F5344CB8AC3E}">
        <p14:creationId xmlns:p14="http://schemas.microsoft.com/office/powerpoint/2010/main" val="10752714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1143000"/>
          </a:xfrm>
        </p:spPr>
        <p:txBody>
          <a:bodyPr>
            <a:normAutofit fontScale="90000"/>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TextBox 2"/>
          <p:cNvSpPr txBox="1"/>
          <p:nvPr/>
        </p:nvSpPr>
        <p:spPr>
          <a:xfrm>
            <a:off x="1197968" y="1844824"/>
            <a:ext cx="7056784" cy="2677656"/>
          </a:xfrm>
          <a:prstGeom prst="rect">
            <a:avLst/>
          </a:prstGeom>
          <a:noFill/>
        </p:spPr>
        <p:txBody>
          <a:bodyPr wrap="square" rtlCol="0">
            <a:spAutoFit/>
          </a:bodyPr>
          <a:lstStyle/>
          <a:p>
            <a:pPr marL="285750" indent="-285750" defTabSz="914400">
              <a:buClr>
                <a:srgbClr val="1F497D"/>
              </a:buClr>
              <a:buFont typeface="Wingdings" panose="05000000000000000000" pitchFamily="2" charset="2"/>
              <a:buChar char="ü"/>
            </a:pPr>
            <a:r>
              <a:rPr lang="en-GB" sz="2400" dirty="0" smtClean="0">
                <a:solidFill>
                  <a:prstClr val="black"/>
                </a:solidFill>
              </a:rPr>
              <a:t> Working on seed germination and seed vigour</a:t>
            </a:r>
          </a:p>
          <a:p>
            <a:pPr marL="285750" indent="-285750" defTabSz="914400">
              <a:buClr>
                <a:srgbClr val="1F497D"/>
              </a:buClr>
              <a:buFont typeface="Wingdings" panose="05000000000000000000" pitchFamily="2" charset="2"/>
              <a:buChar char="ü"/>
            </a:pPr>
            <a:endParaRPr lang="en-GB" sz="2400" dirty="0">
              <a:solidFill>
                <a:prstClr val="black"/>
              </a:solidFill>
            </a:endParaRPr>
          </a:p>
          <a:p>
            <a:pPr marL="800100" lvl="1" indent="-342900" defTabSz="914400">
              <a:buClr>
                <a:srgbClr val="1F497D"/>
              </a:buClr>
              <a:buFont typeface="Wingdings" panose="05000000000000000000" pitchFamily="2" charset="2"/>
              <a:buChar char="v"/>
            </a:pPr>
            <a:r>
              <a:rPr lang="en-GB" sz="2400" dirty="0" smtClean="0">
                <a:solidFill>
                  <a:prstClr val="black"/>
                </a:solidFill>
              </a:rPr>
              <a:t>Physiology aspect</a:t>
            </a:r>
          </a:p>
          <a:p>
            <a:pPr marL="742950" lvl="1" indent="-285750" defTabSz="914400">
              <a:buClr>
                <a:srgbClr val="1F497D"/>
              </a:buClr>
              <a:buFont typeface="Wingdings" panose="05000000000000000000" pitchFamily="2" charset="2"/>
              <a:buChar char="ü"/>
            </a:pPr>
            <a:endParaRPr lang="en-GB" sz="2400" dirty="0">
              <a:solidFill>
                <a:prstClr val="black"/>
              </a:solidFill>
            </a:endParaRPr>
          </a:p>
          <a:p>
            <a:pPr marL="800100" lvl="1" indent="-342900" defTabSz="914400">
              <a:buClr>
                <a:srgbClr val="1F497D"/>
              </a:buClr>
              <a:buFont typeface="Wingdings" panose="05000000000000000000" pitchFamily="2" charset="2"/>
              <a:buChar char="v"/>
            </a:pPr>
            <a:r>
              <a:rPr lang="en-GB" sz="2400" dirty="0" smtClean="0">
                <a:solidFill>
                  <a:prstClr val="black"/>
                </a:solidFill>
              </a:rPr>
              <a:t> Biochemistry aspect</a:t>
            </a:r>
          </a:p>
          <a:p>
            <a:pPr marL="742950" lvl="1" indent="-285750" defTabSz="914400">
              <a:buClr>
                <a:srgbClr val="1F497D"/>
              </a:buClr>
              <a:buFont typeface="Wingdings" panose="05000000000000000000" pitchFamily="2" charset="2"/>
              <a:buChar char="ü"/>
            </a:pPr>
            <a:endParaRPr lang="en-GB" sz="2400" dirty="0">
              <a:solidFill>
                <a:prstClr val="black"/>
              </a:solidFill>
            </a:endParaRPr>
          </a:p>
          <a:p>
            <a:pPr marL="800100" lvl="1" indent="-342900" defTabSz="914400">
              <a:buClr>
                <a:srgbClr val="1F497D"/>
              </a:buClr>
              <a:buFont typeface="Wingdings" panose="05000000000000000000" pitchFamily="2" charset="2"/>
              <a:buChar char="v"/>
            </a:pPr>
            <a:r>
              <a:rPr lang="en-GB" sz="2400" dirty="0" smtClean="0">
                <a:solidFill>
                  <a:prstClr val="black"/>
                </a:solidFill>
              </a:rPr>
              <a:t> Molecular aspect</a:t>
            </a:r>
            <a:endParaRPr lang="en-GB" sz="2400" dirty="0">
              <a:solidFill>
                <a:prstClr val="black"/>
              </a:solidFill>
            </a:endParaRPr>
          </a:p>
        </p:txBody>
      </p:sp>
    </p:spTree>
    <p:extLst>
      <p:ext uri="{BB962C8B-B14F-4D97-AF65-F5344CB8AC3E}">
        <p14:creationId xmlns:p14="http://schemas.microsoft.com/office/powerpoint/2010/main" val="4119619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462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3" name="TextBox 2"/>
          <p:cNvSpPr txBox="1"/>
          <p:nvPr/>
        </p:nvSpPr>
        <p:spPr>
          <a:xfrm>
            <a:off x="323528" y="1124744"/>
            <a:ext cx="8568952" cy="5139869"/>
          </a:xfrm>
          <a:prstGeom prst="rect">
            <a:avLst/>
          </a:prstGeom>
          <a:noFill/>
        </p:spPr>
        <p:txBody>
          <a:bodyPr wrap="square" rtlCol="0">
            <a:spAutoFit/>
          </a:bodyPr>
          <a:lstStyle/>
          <a:p>
            <a:pPr marL="285750" indent="-285750" defTabSz="914400">
              <a:buClr>
                <a:srgbClr val="1F497D"/>
              </a:buClr>
              <a:buFont typeface="Wingdings" panose="05000000000000000000" pitchFamily="2" charset="2"/>
              <a:buChar char="ü"/>
            </a:pPr>
            <a:r>
              <a:rPr lang="en-GB" sz="2000" dirty="0" smtClean="0">
                <a:solidFill>
                  <a:prstClr val="black"/>
                </a:solidFill>
              </a:rPr>
              <a:t>Internship on biocontrol to reduce black rot on </a:t>
            </a:r>
            <a:r>
              <a:rPr lang="en-GB" sz="2000" i="1" dirty="0" smtClean="0">
                <a:solidFill>
                  <a:prstClr val="black"/>
                </a:solidFill>
              </a:rPr>
              <a:t>Brassica </a:t>
            </a:r>
            <a:r>
              <a:rPr lang="en-GB" sz="2000" i="1" dirty="0" err="1" smtClean="0">
                <a:solidFill>
                  <a:prstClr val="black"/>
                </a:solidFill>
              </a:rPr>
              <a:t>oleracea</a:t>
            </a:r>
            <a:endParaRPr lang="en-GB" sz="2000" i="1" dirty="0" smtClean="0">
              <a:solidFill>
                <a:prstClr val="black"/>
              </a:solidFill>
            </a:endParaRPr>
          </a:p>
          <a:p>
            <a:pPr defTabSz="914400">
              <a:buClr>
                <a:srgbClr val="1F497D"/>
              </a:buClr>
            </a:pPr>
            <a:r>
              <a:rPr lang="en-GB" dirty="0">
                <a:solidFill>
                  <a:srgbClr val="002060"/>
                </a:solidFill>
              </a:rPr>
              <a:t>University of </a:t>
            </a:r>
            <a:r>
              <a:rPr lang="en-GB" dirty="0" smtClean="0">
                <a:solidFill>
                  <a:srgbClr val="002060"/>
                </a:solidFill>
              </a:rPr>
              <a:t>Lincoln (</a:t>
            </a:r>
            <a:r>
              <a:rPr lang="en-GB" dirty="0">
                <a:solidFill>
                  <a:srgbClr val="002060"/>
                </a:solidFill>
              </a:rPr>
              <a:t>NZ</a:t>
            </a:r>
            <a:r>
              <a:rPr lang="en-GB" dirty="0" smtClean="0">
                <a:solidFill>
                  <a:srgbClr val="002060"/>
                </a:solidFill>
              </a:rPr>
              <a:t>)</a:t>
            </a:r>
          </a:p>
          <a:p>
            <a:pPr defTabSz="914400">
              <a:buClr>
                <a:srgbClr val="1F497D"/>
              </a:buClr>
            </a:pPr>
            <a:endParaRPr lang="en-GB" sz="2000" dirty="0" smtClean="0">
              <a:solidFill>
                <a:prstClr val="black"/>
              </a:solidFill>
            </a:endParaRPr>
          </a:p>
          <a:p>
            <a:pPr marL="285750" indent="-285750" defTabSz="914400">
              <a:buClr>
                <a:srgbClr val="1F497D"/>
              </a:buClr>
              <a:buFont typeface="Wingdings" panose="05000000000000000000" pitchFamily="2" charset="2"/>
              <a:buChar char="ü"/>
            </a:pPr>
            <a:r>
              <a:rPr lang="en-GB" sz="2000" dirty="0" smtClean="0">
                <a:solidFill>
                  <a:prstClr val="black"/>
                </a:solidFill>
              </a:rPr>
              <a:t> Internship on oligosaccharide production from green algae</a:t>
            </a:r>
          </a:p>
          <a:p>
            <a:pPr defTabSz="914400">
              <a:buClr>
                <a:srgbClr val="1F497D"/>
              </a:buClr>
            </a:pPr>
            <a:r>
              <a:rPr lang="en-GB" dirty="0" smtClean="0">
                <a:solidFill>
                  <a:srgbClr val="002060"/>
                </a:solidFill>
              </a:rPr>
              <a:t>CNRS – Station </a:t>
            </a:r>
            <a:r>
              <a:rPr lang="en-GB" dirty="0" err="1" smtClean="0">
                <a:solidFill>
                  <a:srgbClr val="002060"/>
                </a:solidFill>
              </a:rPr>
              <a:t>Biologique</a:t>
            </a:r>
            <a:r>
              <a:rPr lang="en-GB" dirty="0" smtClean="0">
                <a:solidFill>
                  <a:srgbClr val="002060"/>
                </a:solidFill>
              </a:rPr>
              <a:t> de </a:t>
            </a:r>
            <a:r>
              <a:rPr lang="en-GB" dirty="0" err="1" smtClean="0">
                <a:solidFill>
                  <a:srgbClr val="002060"/>
                </a:solidFill>
              </a:rPr>
              <a:t>Roscoff</a:t>
            </a:r>
            <a:r>
              <a:rPr lang="en-GB" dirty="0" smtClean="0">
                <a:solidFill>
                  <a:srgbClr val="002060"/>
                </a:solidFill>
              </a:rPr>
              <a:t> (FR)</a:t>
            </a:r>
          </a:p>
          <a:p>
            <a:pPr defTabSz="914400">
              <a:buClr>
                <a:srgbClr val="1F497D"/>
              </a:buClr>
            </a:pPr>
            <a:endParaRPr lang="en-GB" sz="2000" dirty="0" smtClean="0">
              <a:solidFill>
                <a:prstClr val="black"/>
              </a:solidFill>
            </a:endParaRPr>
          </a:p>
          <a:p>
            <a:pPr marL="285750" indent="-285750" defTabSz="914400">
              <a:buClr>
                <a:srgbClr val="1F497D"/>
              </a:buClr>
              <a:buFont typeface="Wingdings" panose="05000000000000000000" pitchFamily="2" charset="2"/>
              <a:buChar char="ü"/>
            </a:pPr>
            <a:r>
              <a:rPr lang="en-GB" sz="2000" dirty="0">
                <a:solidFill>
                  <a:prstClr val="black"/>
                </a:solidFill>
              </a:rPr>
              <a:t> </a:t>
            </a:r>
            <a:r>
              <a:rPr lang="en-GB" sz="2000" dirty="0" smtClean="0">
                <a:solidFill>
                  <a:prstClr val="black"/>
                </a:solidFill>
              </a:rPr>
              <a:t>Internship on genetic improvement of wheat’s nutrient</a:t>
            </a:r>
          </a:p>
          <a:p>
            <a:pPr defTabSz="914400">
              <a:buClr>
                <a:srgbClr val="1F497D"/>
              </a:buClr>
            </a:pPr>
            <a:r>
              <a:rPr lang="en-GB" dirty="0" err="1" smtClean="0">
                <a:solidFill>
                  <a:srgbClr val="002060"/>
                </a:solidFill>
              </a:rPr>
              <a:t>Rothamsted</a:t>
            </a:r>
            <a:r>
              <a:rPr lang="en-GB" dirty="0" smtClean="0">
                <a:solidFill>
                  <a:srgbClr val="002060"/>
                </a:solidFill>
              </a:rPr>
              <a:t> research (UK)</a:t>
            </a:r>
          </a:p>
          <a:p>
            <a:pPr defTabSz="914400">
              <a:buClr>
                <a:srgbClr val="1F497D"/>
              </a:buClr>
            </a:pPr>
            <a:endParaRPr lang="en-GB" sz="2000" dirty="0" smtClean="0">
              <a:solidFill>
                <a:prstClr val="black"/>
              </a:solidFill>
            </a:endParaRPr>
          </a:p>
          <a:p>
            <a:pPr marL="285750" indent="-285750" defTabSz="914400">
              <a:buClr>
                <a:srgbClr val="1F497D"/>
              </a:buClr>
              <a:buFont typeface="Wingdings" panose="05000000000000000000" pitchFamily="2" charset="2"/>
              <a:buChar char="ü"/>
            </a:pPr>
            <a:r>
              <a:rPr lang="en-GB" sz="2000" dirty="0" smtClean="0">
                <a:solidFill>
                  <a:prstClr val="black"/>
                </a:solidFill>
              </a:rPr>
              <a:t>Internship </a:t>
            </a:r>
            <a:r>
              <a:rPr lang="en-GB" sz="2000" dirty="0">
                <a:solidFill>
                  <a:prstClr val="black"/>
                </a:solidFill>
              </a:rPr>
              <a:t>on </a:t>
            </a:r>
            <a:r>
              <a:rPr lang="en-GB" sz="2000" i="1" dirty="0" smtClean="0">
                <a:solidFill>
                  <a:prstClr val="black"/>
                </a:solidFill>
              </a:rPr>
              <a:t>Arabidopsis thaliana </a:t>
            </a:r>
            <a:r>
              <a:rPr lang="en-GB" sz="2000" dirty="0" smtClean="0">
                <a:solidFill>
                  <a:prstClr val="black"/>
                </a:solidFill>
              </a:rPr>
              <a:t>mutant affected in regulation of APR </a:t>
            </a:r>
            <a:endParaRPr lang="en-GB" sz="2000" i="1" dirty="0" smtClean="0">
              <a:solidFill>
                <a:prstClr val="black"/>
              </a:solidFill>
            </a:endParaRPr>
          </a:p>
          <a:p>
            <a:pPr defTabSz="914400">
              <a:buClr>
                <a:srgbClr val="1F497D"/>
              </a:buClr>
            </a:pPr>
            <a:r>
              <a:rPr lang="en-GB" dirty="0" smtClean="0">
                <a:solidFill>
                  <a:srgbClr val="002060"/>
                </a:solidFill>
              </a:rPr>
              <a:t>John Innes centre (UK)</a:t>
            </a:r>
          </a:p>
          <a:p>
            <a:pPr defTabSz="914400">
              <a:buClr>
                <a:srgbClr val="1F497D"/>
              </a:buClr>
            </a:pPr>
            <a:endParaRPr lang="en-GB" sz="2000" dirty="0" smtClean="0">
              <a:solidFill>
                <a:prstClr val="black"/>
              </a:solidFill>
            </a:endParaRPr>
          </a:p>
          <a:p>
            <a:pPr marL="285750" indent="-285750" defTabSz="914400">
              <a:buClr>
                <a:srgbClr val="1F497D"/>
              </a:buClr>
              <a:buFont typeface="Wingdings" panose="05000000000000000000" pitchFamily="2" charset="2"/>
              <a:buChar char="ü"/>
            </a:pPr>
            <a:r>
              <a:rPr lang="en-GB" sz="2000" dirty="0" smtClean="0">
                <a:solidFill>
                  <a:prstClr val="black"/>
                </a:solidFill>
              </a:rPr>
              <a:t>Internship </a:t>
            </a:r>
            <a:r>
              <a:rPr lang="en-GB" sz="2000" dirty="0">
                <a:solidFill>
                  <a:prstClr val="black"/>
                </a:solidFill>
              </a:rPr>
              <a:t>on </a:t>
            </a:r>
            <a:r>
              <a:rPr lang="en-GB" sz="2000" dirty="0" smtClean="0">
                <a:solidFill>
                  <a:prstClr val="black"/>
                </a:solidFill>
              </a:rPr>
              <a:t>HIV: phenotypic interaction of NK </a:t>
            </a:r>
            <a:r>
              <a:rPr lang="en-GB" sz="2000" dirty="0">
                <a:solidFill>
                  <a:prstClr val="black"/>
                </a:solidFill>
              </a:rPr>
              <a:t>and </a:t>
            </a:r>
            <a:r>
              <a:rPr lang="en-GB" sz="2000" dirty="0" smtClean="0">
                <a:solidFill>
                  <a:prstClr val="black"/>
                </a:solidFill>
              </a:rPr>
              <a:t>DC</a:t>
            </a:r>
            <a:endParaRPr lang="en-GB" sz="2000" dirty="0">
              <a:solidFill>
                <a:prstClr val="black"/>
              </a:solidFill>
            </a:endParaRPr>
          </a:p>
          <a:p>
            <a:pPr defTabSz="914400">
              <a:buClr>
                <a:srgbClr val="1F497D"/>
              </a:buClr>
            </a:pPr>
            <a:r>
              <a:rPr lang="en-GB" dirty="0" err="1" smtClean="0">
                <a:solidFill>
                  <a:srgbClr val="002060"/>
                </a:solidFill>
              </a:rPr>
              <a:t>Institut</a:t>
            </a:r>
            <a:r>
              <a:rPr lang="en-GB" dirty="0" smtClean="0">
                <a:solidFill>
                  <a:srgbClr val="002060"/>
                </a:solidFill>
              </a:rPr>
              <a:t> Pasteur (FR)</a:t>
            </a:r>
          </a:p>
          <a:p>
            <a:pPr defTabSz="914400">
              <a:buClr>
                <a:srgbClr val="1F497D"/>
              </a:buClr>
            </a:pPr>
            <a:endParaRPr lang="en-GB" sz="2000" dirty="0">
              <a:solidFill>
                <a:prstClr val="black"/>
              </a:solidFill>
            </a:endParaRPr>
          </a:p>
          <a:p>
            <a:pPr marL="285750" indent="-285750" defTabSz="914400">
              <a:buClr>
                <a:srgbClr val="1F497D"/>
              </a:buClr>
              <a:buFont typeface="Wingdings" panose="05000000000000000000" pitchFamily="2" charset="2"/>
              <a:buChar char="ü"/>
            </a:pPr>
            <a:r>
              <a:rPr lang="en-GB" sz="2000" dirty="0" smtClean="0">
                <a:solidFill>
                  <a:prstClr val="black"/>
                </a:solidFill>
              </a:rPr>
              <a:t> Internship on nitrogen absorption on </a:t>
            </a:r>
            <a:r>
              <a:rPr lang="en-GB" sz="2000" i="1" dirty="0" smtClean="0">
                <a:solidFill>
                  <a:prstClr val="black"/>
                </a:solidFill>
              </a:rPr>
              <a:t>Brassica </a:t>
            </a:r>
            <a:r>
              <a:rPr lang="en-GB" sz="2000" i="1" dirty="0" err="1" smtClean="0">
                <a:solidFill>
                  <a:prstClr val="black"/>
                </a:solidFill>
              </a:rPr>
              <a:t>napus</a:t>
            </a:r>
            <a:endParaRPr lang="en-GB" sz="2000" i="1" dirty="0" smtClean="0">
              <a:solidFill>
                <a:prstClr val="black"/>
              </a:solidFill>
            </a:endParaRPr>
          </a:p>
          <a:p>
            <a:pPr defTabSz="914400">
              <a:buClr>
                <a:srgbClr val="1F497D"/>
              </a:buClr>
            </a:pPr>
            <a:r>
              <a:rPr lang="en-GB" dirty="0" smtClean="0">
                <a:solidFill>
                  <a:srgbClr val="002060"/>
                </a:solidFill>
              </a:rPr>
              <a:t>INRA (FR)</a:t>
            </a:r>
          </a:p>
        </p:txBody>
      </p:sp>
    </p:spTree>
    <p:extLst>
      <p:ext uri="{BB962C8B-B14F-4D97-AF65-F5344CB8AC3E}">
        <p14:creationId xmlns:p14="http://schemas.microsoft.com/office/powerpoint/2010/main" val="3004387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TextBox 2"/>
          <p:cNvSpPr txBox="1"/>
          <p:nvPr/>
        </p:nvSpPr>
        <p:spPr>
          <a:xfrm>
            <a:off x="451367" y="2060848"/>
            <a:ext cx="8568952" cy="1569660"/>
          </a:xfrm>
          <a:prstGeom prst="rect">
            <a:avLst/>
          </a:prstGeom>
          <a:noFill/>
        </p:spPr>
        <p:txBody>
          <a:bodyPr wrap="square" rtlCol="0">
            <a:spAutoFit/>
          </a:bodyPr>
          <a:lstStyle/>
          <a:p>
            <a:pPr marL="285750" indent="-285750" defTabSz="914400">
              <a:buClr>
                <a:srgbClr val="1F497D"/>
              </a:buClr>
              <a:buFont typeface="Wingdings" panose="05000000000000000000" pitchFamily="2" charset="2"/>
              <a:buChar char="ü"/>
            </a:pPr>
            <a:r>
              <a:rPr lang="en-GB" sz="2400" dirty="0" smtClean="0">
                <a:solidFill>
                  <a:prstClr val="black"/>
                </a:solidFill>
              </a:rPr>
              <a:t>To learn how to represent an overview of signalling pathway or network with </a:t>
            </a:r>
            <a:r>
              <a:rPr lang="en-GB" sz="2400" dirty="0" err="1" smtClean="0">
                <a:solidFill>
                  <a:prstClr val="black"/>
                </a:solidFill>
              </a:rPr>
              <a:t>Cytoscape</a:t>
            </a:r>
            <a:endParaRPr lang="en-GB" sz="2400" dirty="0" smtClean="0">
              <a:solidFill>
                <a:prstClr val="black"/>
              </a:solidFill>
            </a:endParaRPr>
          </a:p>
          <a:p>
            <a:pPr marL="285750" indent="-285750" defTabSz="914400">
              <a:buClr>
                <a:srgbClr val="1F497D"/>
              </a:buClr>
              <a:buFont typeface="Wingdings" panose="05000000000000000000" pitchFamily="2" charset="2"/>
              <a:buChar char="ü"/>
            </a:pPr>
            <a:endParaRPr lang="en-GB" sz="2400" i="1" dirty="0">
              <a:solidFill>
                <a:prstClr val="black"/>
              </a:solidFill>
            </a:endParaRPr>
          </a:p>
          <a:p>
            <a:pPr marL="285750" indent="-285750" defTabSz="914400">
              <a:buClr>
                <a:srgbClr val="1F497D"/>
              </a:buClr>
              <a:buFont typeface="Wingdings" panose="05000000000000000000" pitchFamily="2" charset="2"/>
              <a:buChar char="ü"/>
            </a:pPr>
            <a:r>
              <a:rPr lang="en-GB" sz="2400" i="1" dirty="0" smtClean="0">
                <a:solidFill>
                  <a:prstClr val="black"/>
                </a:solidFill>
              </a:rPr>
              <a:t> </a:t>
            </a:r>
            <a:r>
              <a:rPr lang="en-GB" sz="2400" dirty="0" smtClean="0">
                <a:solidFill>
                  <a:prstClr val="black"/>
                </a:solidFill>
              </a:rPr>
              <a:t>To learn how to model my own network from RNAseq data</a:t>
            </a:r>
          </a:p>
        </p:txBody>
      </p:sp>
    </p:spTree>
    <p:extLst>
      <p:ext uri="{BB962C8B-B14F-4D97-AF65-F5344CB8AC3E}">
        <p14:creationId xmlns:p14="http://schemas.microsoft.com/office/powerpoint/2010/main" val="2600572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11560" y="1340768"/>
            <a:ext cx="7920880" cy="4401205"/>
          </a:xfrm>
          <a:prstGeom prst="rect">
            <a:avLst/>
          </a:prstGeom>
          <a:noFill/>
        </p:spPr>
        <p:txBody>
          <a:bodyPr wrap="square" rtlCol="0">
            <a:spAutoFit/>
          </a:bodyPr>
          <a:lstStyle/>
          <a:p>
            <a:pPr algn="ctr" defTabSz="914400"/>
            <a:r>
              <a:rPr lang="fr-FR" sz="4000" b="1" dirty="0">
                <a:solidFill>
                  <a:prstClr val="white"/>
                </a:solidFill>
                <a:latin typeface="Verdana" panose="020B0604030504040204" pitchFamily="34" charset="0"/>
                <a:ea typeface="Verdana" panose="020B0604030504040204" pitchFamily="34" charset="0"/>
                <a:cs typeface="Verdana" panose="020B0604030504040204" pitchFamily="34" charset="0"/>
              </a:rPr>
              <a:t>Matheus H. </a:t>
            </a:r>
            <a:r>
              <a:rPr lang="fr-FR" sz="4000" b="1" dirty="0" smtClean="0">
                <a:solidFill>
                  <a:prstClr val="white"/>
                </a:solidFill>
                <a:latin typeface="Verdana" panose="020B0604030504040204" pitchFamily="34" charset="0"/>
                <a:ea typeface="Verdana" panose="020B0604030504040204" pitchFamily="34" charset="0"/>
                <a:cs typeface="Verdana" panose="020B0604030504040204" pitchFamily="34" charset="0"/>
              </a:rPr>
              <a:t>Dias</a:t>
            </a:r>
          </a:p>
          <a:p>
            <a:pPr algn="ctr" defTabSz="914400"/>
            <a: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t/>
            </a:r>
            <a:b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br>
            <a: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t>Post-doc</a:t>
            </a:r>
            <a:b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br>
            <a: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t>LECC – LETA/CeTICS </a:t>
            </a:r>
            <a:b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br>
            <a: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t>Instituto Butantan</a:t>
            </a:r>
            <a:b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br>
            <a: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t>São Paulo - Brazil</a:t>
            </a:r>
            <a:br>
              <a:rPr lang="fr-FR" sz="4000" dirty="0">
                <a:solidFill>
                  <a:prstClr val="white"/>
                </a:solidFill>
                <a:latin typeface="Verdana" panose="020B0604030504040204" pitchFamily="34" charset="0"/>
                <a:ea typeface="Verdana" panose="020B0604030504040204" pitchFamily="34" charset="0"/>
                <a:cs typeface="Verdana" panose="020B0604030504040204" pitchFamily="34" charset="0"/>
              </a:rPr>
            </a:br>
            <a:endParaRPr lang="pt-BR" sz="40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081832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130622"/>
            <a:ext cx="8229600" cy="706090"/>
          </a:xfrm>
        </p:spPr>
        <p:txBody>
          <a:bodyPr>
            <a:noAutofit/>
          </a:bodyPr>
          <a:lstStyle/>
          <a:p>
            <a:pPr algn="ctr"/>
            <a:r>
              <a:rPr lang="fr-FR" sz="4000" dirty="0" smtClean="0">
                <a:latin typeface="Verdana" panose="020B0604030504040204" pitchFamily="34" charset="0"/>
                <a:ea typeface="Verdana" panose="020B0604030504040204" pitchFamily="34" charset="0"/>
                <a:cs typeface="Verdana" panose="020B0604030504040204" pitchFamily="34" charset="0"/>
              </a:rPr>
              <a:t>Education</a:t>
            </a:r>
            <a:endParaRPr lang="en-US" sz="4000" dirty="0">
              <a:latin typeface="Verdana" panose="020B0604030504040204" pitchFamily="34" charset="0"/>
              <a:ea typeface="Verdana" panose="020B0604030504040204" pitchFamily="34" charset="0"/>
              <a:cs typeface="Verdana" panose="020B0604030504040204" pitchFamily="34" charset="0"/>
            </a:endParaRPr>
          </a:p>
        </p:txBody>
      </p:sp>
      <p:sp>
        <p:nvSpPr>
          <p:cNvPr id="2" name="CaixaDeTexto 1"/>
          <p:cNvSpPr txBox="1"/>
          <p:nvPr/>
        </p:nvSpPr>
        <p:spPr>
          <a:xfrm>
            <a:off x="35496" y="1323925"/>
            <a:ext cx="8280920" cy="1384995"/>
          </a:xfrm>
          <a:prstGeom prst="rect">
            <a:avLst/>
          </a:prstGeom>
          <a:noFill/>
        </p:spPr>
        <p:txBody>
          <a:bodyPr wrap="square" rtlCol="0">
            <a:spAutoFit/>
          </a:bodyPr>
          <a:lstStyle/>
          <a:p>
            <a:pPr defTabSz="914400"/>
            <a:r>
              <a:rPr lang="pt-BR" sz="2800" b="1" dirty="0" err="1">
                <a:solidFill>
                  <a:prstClr val="white"/>
                </a:solidFill>
                <a:latin typeface="Verdana" panose="020B0604030504040204" pitchFamily="34" charset="0"/>
                <a:ea typeface="Verdana" panose="020B0604030504040204" pitchFamily="34" charset="0"/>
                <a:cs typeface="Verdana" panose="020B0604030504040204" pitchFamily="34" charset="0"/>
              </a:rPr>
              <a:t>Undergraduation</a:t>
            </a:r>
            <a:endPar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defTabSz="914400"/>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Biomedical</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Sciences</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at</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Universidade Bandeirante de São Paulo, São Paulo,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Brazil</a:t>
            </a:r>
            <a:endPar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4" name="CaixaDeTexto 3"/>
          <p:cNvSpPr txBox="1"/>
          <p:nvPr/>
        </p:nvSpPr>
        <p:spPr>
          <a:xfrm>
            <a:off x="35496" y="3196133"/>
            <a:ext cx="8424936" cy="1384995"/>
          </a:xfrm>
          <a:prstGeom prst="rect">
            <a:avLst/>
          </a:prstGeom>
          <a:noFill/>
        </p:spPr>
        <p:txBody>
          <a:bodyPr wrap="square" rtlCol="0">
            <a:spAutoFit/>
          </a:bodyPr>
          <a:lstStyle/>
          <a:p>
            <a:pPr defTabSz="914400"/>
            <a:r>
              <a:rPr lang="pt-BR" sz="2800" b="1" dirty="0">
                <a:solidFill>
                  <a:prstClr val="white"/>
                </a:solidFill>
                <a:latin typeface="Verdana" panose="020B0604030504040204" pitchFamily="34" charset="0"/>
                <a:ea typeface="Verdana" panose="020B0604030504040204" pitchFamily="34" charset="0"/>
                <a:cs typeface="Verdana" panose="020B0604030504040204" pitchFamily="34" charset="0"/>
              </a:rPr>
              <a:t>PhD</a:t>
            </a:r>
            <a:endPar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defTabSz="914400"/>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Biochemistry</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program</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of</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Universidade de São Paulo (USP), São Paulo, </a:t>
            </a:r>
            <a:r>
              <a:rPr lang="pt-BR" sz="2800" dirty="0" err="1">
                <a:solidFill>
                  <a:prstClr val="white"/>
                </a:solidFill>
                <a:latin typeface="Verdana" panose="020B0604030504040204" pitchFamily="34" charset="0"/>
                <a:ea typeface="Verdana" panose="020B0604030504040204" pitchFamily="34" charset="0"/>
                <a:cs typeface="Verdana" panose="020B0604030504040204" pitchFamily="34" charset="0"/>
              </a:rPr>
              <a:t>Brazil</a:t>
            </a:r>
            <a:r>
              <a:rPr lang="pt-BR" sz="2800" dirty="0">
                <a:solidFill>
                  <a:prstClr val="white"/>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899780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p:cNvSpPr>
            <a:spLocks/>
          </p:cNvSpPr>
          <p:nvPr/>
        </p:nvSpPr>
        <p:spPr bwMode="auto">
          <a:xfrm>
            <a:off x="748145" y="1591791"/>
            <a:ext cx="4696691" cy="73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3500" b="1" dirty="0" smtClean="0">
                <a:solidFill>
                  <a:srgbClr val="000080"/>
                </a:solidFill>
                <a:ea typeface="ＭＳ Ｐゴシック" charset="0"/>
                <a:cs typeface="ＭＳ Ｐゴシック" charset="0"/>
              </a:rPr>
              <a:t>Training Room Rules…</a:t>
            </a:r>
            <a:endParaRPr lang="en-US" sz="3500" dirty="0" smtClean="0">
              <a:solidFill>
                <a:srgbClr val="000080"/>
              </a:solidFill>
              <a:ea typeface="ＭＳ Ｐゴシック" charset="0"/>
              <a:cs typeface="ＭＳ Ｐゴシック" charset="0"/>
            </a:endParaRPr>
          </a:p>
        </p:txBody>
      </p:sp>
      <p:pic>
        <p:nvPicPr>
          <p:cNvPr id="1026" name="Picture 2" descr="http://proprofs-cdn.s3.amazonaws.com/images/QM/user_images/1452023/75544350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72" y="6330432"/>
            <a:ext cx="448056" cy="448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3284" y="6344586"/>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pic>
        <p:nvPicPr>
          <p:cNvPr id="15" name="Picture 2" descr="http://customisedsigns.co.uk/images/prg.0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863" y="2341615"/>
            <a:ext cx="2443627" cy="24436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096490" y="2529511"/>
            <a:ext cx="8686800" cy="1692771"/>
          </a:xfrm>
          <a:prstGeom prst="rect">
            <a:avLst/>
          </a:prstGeom>
          <a:noFill/>
        </p:spPr>
        <p:txBody>
          <a:bodyPr wrap="square" rtlCol="0">
            <a:spAutoFit/>
          </a:bodyPr>
          <a:lstStyle/>
          <a:p>
            <a:r>
              <a:rPr lang="en-GB" sz="2500" dirty="0" smtClean="0"/>
              <a:t>Only joking!</a:t>
            </a:r>
          </a:p>
          <a:p>
            <a:endParaRPr lang="en-GB" sz="2500"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sp>
        <p:nvSpPr>
          <p:cNvPr id="17" name="TextBox 16"/>
          <p:cNvSpPr txBox="1"/>
          <p:nvPr/>
        </p:nvSpPr>
        <p:spPr>
          <a:xfrm>
            <a:off x="4007566" y="3288425"/>
            <a:ext cx="8686800" cy="1692771"/>
          </a:xfrm>
          <a:prstGeom prst="rect">
            <a:avLst/>
          </a:prstGeom>
          <a:noFill/>
        </p:spPr>
        <p:txBody>
          <a:bodyPr wrap="square" rtlCol="0">
            <a:spAutoFit/>
          </a:bodyPr>
          <a:lstStyle/>
          <a:p>
            <a:r>
              <a:rPr lang="en-GB" sz="2500" dirty="0" smtClean="0"/>
              <a:t>Except water in the bottles provided</a:t>
            </a:r>
          </a:p>
          <a:p>
            <a:pPr marL="285750" indent="-285750">
              <a:buFont typeface="Arial" panose="020B0604020202020204" pitchFamily="34" charset="0"/>
              <a:buChar char="•"/>
            </a:pPr>
            <a:endParaRPr lang="en-GB" sz="2500"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pic>
        <p:nvPicPr>
          <p:cNvPr id="28" name="Picture 4" descr="http://sd.keepcalm-o-matic.co.uk/i/keep-calm-and-stay-hydrated-3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4861" y="3806954"/>
            <a:ext cx="1762857" cy="23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76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barn(inVertical)">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197768"/>
            <a:ext cx="8229600" cy="1143000"/>
          </a:xfrm>
        </p:spPr>
        <p:txBody>
          <a:bodyPr>
            <a:noAutofit/>
          </a:bodyPr>
          <a:lstStyle/>
          <a:p>
            <a:r>
              <a:rPr lang="fr-FR" sz="4000" dirty="0" err="1" smtClean="0">
                <a:latin typeface="Verdana" panose="020B0604030504040204" pitchFamily="34" charset="0"/>
                <a:ea typeface="Verdana" panose="020B0604030504040204" pitchFamily="34" charset="0"/>
                <a:cs typeface="Verdana" panose="020B0604030504040204" pitchFamily="34" charset="0"/>
              </a:rPr>
              <a:t>My</a:t>
            </a:r>
            <a:r>
              <a:rPr lang="fr-FR" sz="4000" dirty="0">
                <a:latin typeface="Verdana" panose="020B0604030504040204" pitchFamily="34" charset="0"/>
                <a:ea typeface="Verdana" panose="020B0604030504040204" pitchFamily="34" charset="0"/>
                <a:cs typeface="Verdana" panose="020B0604030504040204" pitchFamily="34" charset="0"/>
              </a:rPr>
              <a:t> </a:t>
            </a:r>
            <a:r>
              <a:rPr lang="fr-FR" sz="4000" dirty="0" err="1" smtClean="0">
                <a:latin typeface="Verdana" panose="020B0604030504040204" pitchFamily="34" charset="0"/>
                <a:ea typeface="Verdana" panose="020B0604030504040204" pitchFamily="34" charset="0"/>
                <a:cs typeface="Verdana" panose="020B0604030504040204" pitchFamily="34" charset="0"/>
              </a:rPr>
              <a:t>current</a:t>
            </a:r>
            <a:r>
              <a:rPr lang="fr-FR" sz="4000" dirty="0" smtClean="0">
                <a:latin typeface="Verdana" panose="020B0604030504040204" pitchFamily="34" charset="0"/>
                <a:ea typeface="Verdana" panose="020B0604030504040204" pitchFamily="34" charset="0"/>
                <a:cs typeface="Verdana" panose="020B0604030504040204" pitchFamily="34" charset="0"/>
              </a:rPr>
              <a:t> </a:t>
            </a:r>
            <a:r>
              <a:rPr lang="fr-FR" sz="4000" dirty="0" err="1" smtClean="0">
                <a:latin typeface="Verdana" panose="020B0604030504040204" pitchFamily="34" charset="0"/>
                <a:ea typeface="Verdana" panose="020B0604030504040204" pitchFamily="34" charset="0"/>
                <a:cs typeface="Verdana" panose="020B0604030504040204" pitchFamily="34" charset="0"/>
              </a:rPr>
              <a:t>research</a:t>
            </a:r>
            <a:r>
              <a:rPr lang="fr-FR" sz="40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
            </a:r>
            <a:br>
              <a:rPr lang="fr-FR" sz="40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br>
            <a:endParaRPr lang="fr-FR" sz="40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p:cNvSpPr txBox="1"/>
          <p:nvPr/>
        </p:nvSpPr>
        <p:spPr>
          <a:xfrm>
            <a:off x="395536" y="1628800"/>
            <a:ext cx="8496944" cy="3108543"/>
          </a:xfrm>
          <a:prstGeom prst="rect">
            <a:avLst/>
          </a:prstGeom>
          <a:noFill/>
        </p:spPr>
        <p:txBody>
          <a:bodyPr wrap="square" rtlCol="0">
            <a:spAutoFit/>
          </a:bodyPr>
          <a:lstStyle/>
          <a:p>
            <a:pPr defTabSz="914400"/>
            <a:r>
              <a:rPr lang="en-US" sz="2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We work on the signaling networks underlying Ras-induced malignant transformation, focusing on a putative functional interaction between Ras and Cyclin D1 to mitigate oncogenic stress and drive tumorigenesis, aiming to uncover specific vulnerabilities inherent of Ras-driven malignant phenotypes.</a:t>
            </a:r>
            <a:endParaRPr lang="en-US"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315380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187624" y="-13394"/>
            <a:ext cx="6912768" cy="850106"/>
          </a:xfrm>
        </p:spPr>
        <p:txBody>
          <a:bodyPr>
            <a:normAutofit/>
          </a:bodyPr>
          <a:lstStyle/>
          <a:p>
            <a:pPr algn="ctr"/>
            <a:r>
              <a:rPr lang="fr-FR" sz="4000" dirty="0" err="1" smtClean="0">
                <a:latin typeface="Verdana" panose="020B0604030504040204" pitchFamily="34" charset="0"/>
                <a:ea typeface="Verdana" panose="020B0604030504040204" pitchFamily="34" charset="0"/>
                <a:cs typeface="Verdana" panose="020B0604030504040204" pitchFamily="34" charset="0"/>
              </a:rPr>
              <a:t>Previous</a:t>
            </a:r>
            <a:r>
              <a:rPr lang="fr-FR" sz="4000" dirty="0" smtClean="0">
                <a:latin typeface="Verdana" panose="020B0604030504040204" pitchFamily="34" charset="0"/>
                <a:ea typeface="Verdana" panose="020B0604030504040204" pitchFamily="34" charset="0"/>
                <a:cs typeface="Verdana" panose="020B0604030504040204" pitchFamily="34" charset="0"/>
              </a:rPr>
              <a:t> </a:t>
            </a:r>
            <a:r>
              <a:rPr lang="fr-FR" sz="4000" dirty="0" err="1" smtClean="0">
                <a:latin typeface="Verdana" panose="020B0604030504040204" pitchFamily="34" charset="0"/>
                <a:ea typeface="Verdana" panose="020B0604030504040204" pitchFamily="34" charset="0"/>
                <a:cs typeface="Verdana" panose="020B0604030504040204" pitchFamily="34" charset="0"/>
              </a:rPr>
              <a:t>research</a:t>
            </a:r>
            <a:endParaRPr lang="en-US" sz="4000" dirty="0">
              <a:latin typeface="Verdana" panose="020B0604030504040204" pitchFamily="34" charset="0"/>
              <a:ea typeface="Verdana" panose="020B0604030504040204" pitchFamily="34" charset="0"/>
              <a:cs typeface="Verdana" panose="020B0604030504040204" pitchFamily="34" charset="0"/>
            </a:endParaRPr>
          </a:p>
        </p:txBody>
      </p:sp>
      <p:sp>
        <p:nvSpPr>
          <p:cNvPr id="2" name="CaixaDeTexto 1"/>
          <p:cNvSpPr txBox="1"/>
          <p:nvPr/>
        </p:nvSpPr>
        <p:spPr>
          <a:xfrm>
            <a:off x="323528" y="1628800"/>
            <a:ext cx="8568952" cy="3539430"/>
          </a:xfrm>
          <a:prstGeom prst="rect">
            <a:avLst/>
          </a:prstGeom>
          <a:noFill/>
        </p:spPr>
        <p:txBody>
          <a:bodyPr wrap="square" rtlCol="0">
            <a:spAutoFit/>
          </a:bodyPr>
          <a:lstStyle/>
          <a:p>
            <a:pPr defTabSz="914400"/>
            <a:r>
              <a:rPr lang="en-US" sz="2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We probed into the molecular mechanisms underlying the toxic effects of Fibroblast Growth Factor 2 in Ras-driven malignant cells. We found that FGF2 triggers G2 arrest, disconnects cell growth from proliferation leading to </a:t>
            </a:r>
            <a:r>
              <a:rPr lang="en-US" sz="2800" dirty="0" err="1" smtClean="0">
                <a:solidFill>
                  <a:prstClr val="white"/>
                </a:solidFill>
                <a:latin typeface="Verdana" panose="020B0604030504040204" pitchFamily="34" charset="0"/>
                <a:ea typeface="Verdana" panose="020B0604030504040204" pitchFamily="34" charset="0"/>
                <a:cs typeface="Verdana" panose="020B0604030504040204" pitchFamily="34" charset="0"/>
              </a:rPr>
              <a:t>proteotoxic</a:t>
            </a:r>
            <a:r>
              <a:rPr lang="en-US" sz="2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 stress and cell death depending on high constitutive levels of Ras-GTP.</a:t>
            </a:r>
            <a:endParaRPr lang="en-US"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21092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71400"/>
            <a:ext cx="8229600" cy="1143000"/>
          </a:xfrm>
        </p:spPr>
        <p:txBody>
          <a:bodyPr>
            <a:normAutofit/>
          </a:bodyPr>
          <a:lstStyle/>
          <a:p>
            <a:r>
              <a:rPr lang="fr-FR" sz="4000" dirty="0" err="1" smtClean="0">
                <a:latin typeface="Verdana" panose="020B0604030504040204" pitchFamily="34" charset="0"/>
                <a:ea typeface="Verdana" panose="020B0604030504040204" pitchFamily="34" charset="0"/>
                <a:cs typeface="Verdana" panose="020B0604030504040204" pitchFamily="34" charset="0"/>
              </a:rPr>
              <a:t>Why</a:t>
            </a:r>
            <a:r>
              <a:rPr lang="fr-FR" sz="4000" dirty="0" smtClean="0">
                <a:latin typeface="Verdana" panose="020B0604030504040204" pitchFamily="34" charset="0"/>
                <a:ea typeface="Verdana" panose="020B0604030504040204" pitchFamily="34" charset="0"/>
                <a:cs typeface="Verdana" panose="020B0604030504040204" pitchFamily="34" charset="0"/>
              </a:rPr>
              <a:t> </a:t>
            </a:r>
            <a:r>
              <a:rPr lang="fr-FR" sz="4000" dirty="0" err="1" smtClean="0">
                <a:latin typeface="Verdana" panose="020B0604030504040204" pitchFamily="34" charset="0"/>
                <a:ea typeface="Verdana" panose="020B0604030504040204" pitchFamily="34" charset="0"/>
                <a:cs typeface="Verdana" panose="020B0604030504040204" pitchFamily="34" charset="0"/>
              </a:rPr>
              <a:t>I’m</a:t>
            </a:r>
            <a:r>
              <a:rPr lang="fr-FR" sz="4000" dirty="0" smtClean="0">
                <a:latin typeface="Verdana" panose="020B0604030504040204" pitchFamily="34" charset="0"/>
                <a:ea typeface="Verdana" panose="020B0604030504040204" pitchFamily="34" charset="0"/>
                <a:cs typeface="Verdana" panose="020B0604030504040204" pitchFamily="34" charset="0"/>
              </a:rPr>
              <a:t> </a:t>
            </a:r>
            <a:r>
              <a:rPr lang="fr-FR" sz="4000" dirty="0" err="1" smtClean="0">
                <a:latin typeface="Verdana" panose="020B0604030504040204" pitchFamily="34" charset="0"/>
                <a:ea typeface="Verdana" panose="020B0604030504040204" pitchFamily="34" charset="0"/>
                <a:cs typeface="Verdana" panose="020B0604030504040204" pitchFamily="34" charset="0"/>
              </a:rPr>
              <a:t>here</a:t>
            </a:r>
            <a:endParaRPr lang="fr-FR" sz="4000" dirty="0">
              <a:latin typeface="Verdana" panose="020B0604030504040204" pitchFamily="34" charset="0"/>
              <a:ea typeface="Verdana" panose="020B0604030504040204" pitchFamily="34" charset="0"/>
              <a:cs typeface="Verdana" panose="020B0604030504040204" pitchFamily="34" charset="0"/>
            </a:endParaRPr>
          </a:p>
        </p:txBody>
      </p:sp>
      <p:sp>
        <p:nvSpPr>
          <p:cNvPr id="3" name="CaixaDeTexto 2"/>
          <p:cNvSpPr txBox="1"/>
          <p:nvPr/>
        </p:nvSpPr>
        <p:spPr>
          <a:xfrm>
            <a:off x="395536" y="1544593"/>
            <a:ext cx="8424936" cy="3108543"/>
          </a:xfrm>
          <a:prstGeom prst="rect">
            <a:avLst/>
          </a:prstGeom>
          <a:noFill/>
        </p:spPr>
        <p:txBody>
          <a:bodyPr wrap="square" rtlCol="0">
            <a:spAutoFit/>
          </a:bodyPr>
          <a:lstStyle/>
          <a:p>
            <a:pPr defTabSz="914400"/>
            <a:r>
              <a:rPr lang="en-US" sz="2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As an enthusiastic of signaling networks, my goal here is to learn how to properly build my own models and use these models to understand alterations in signaling pathways caused by oncogenic Ras, and thus, uncover potential vulnerabilities inherent of Ras-driven malignant transformation.</a:t>
            </a:r>
            <a:endParaRPr lang="en-US" sz="28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533475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0" y="2350358"/>
            <a:ext cx="9144000"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b="1" u="sng" dirty="0" smtClean="0"/>
              <a:t>Zoltan </a:t>
            </a:r>
            <a:r>
              <a:rPr lang="fr-FR" b="1" u="sng" dirty="0" err="1" smtClean="0"/>
              <a:t>Dul</a:t>
            </a:r>
            <a:r>
              <a:rPr lang="fr-FR" dirty="0" smtClean="0"/>
              <a:t/>
            </a:r>
            <a:br>
              <a:rPr lang="fr-FR" dirty="0" smtClean="0"/>
            </a:br>
            <a:r>
              <a:rPr lang="fr-FR" sz="2200" dirty="0" smtClean="0"/>
              <a:t>PhD </a:t>
            </a:r>
            <a:r>
              <a:rPr lang="fr-FR" sz="2200" dirty="0" err="1" smtClean="0"/>
              <a:t>student</a:t>
            </a:r>
            <a:r>
              <a:rPr lang="fr-FR" sz="2200" dirty="0" smtClean="0"/>
              <a:t/>
            </a:r>
            <a:br>
              <a:rPr lang="fr-FR" sz="2200" dirty="0" smtClean="0"/>
            </a:br>
            <a:r>
              <a:rPr lang="fr-FR" sz="2200" dirty="0" err="1" smtClean="0"/>
              <a:t>King’s</a:t>
            </a:r>
            <a:r>
              <a:rPr lang="fr-FR" sz="2200" dirty="0" smtClean="0"/>
              <a:t> </a:t>
            </a:r>
            <a:r>
              <a:rPr lang="fr-FR" sz="2200" dirty="0" err="1" smtClean="0"/>
              <a:t>College</a:t>
            </a:r>
            <a:r>
              <a:rPr lang="fr-FR" sz="2200" dirty="0" smtClean="0"/>
              <a:t> London</a:t>
            </a:r>
            <a:r>
              <a:rPr lang="fr-FR" sz="3600" dirty="0" smtClean="0"/>
              <a:t/>
            </a:r>
            <a:br>
              <a:rPr lang="fr-FR" sz="3600" dirty="0" smtClean="0"/>
            </a:br>
            <a:r>
              <a:rPr lang="fr-FR" sz="3600" dirty="0" smtClean="0"/>
              <a:t/>
            </a:r>
            <a:br>
              <a:rPr lang="fr-FR" sz="3600" dirty="0" smtClean="0"/>
            </a:br>
            <a:r>
              <a:rPr lang="fr-FR" dirty="0"/>
              <a:t/>
            </a:r>
            <a:br>
              <a:rPr lang="fr-FR" dirty="0"/>
            </a:br>
            <a:endParaRPr lang="fr-FR" dirty="0">
              <a:solidFill>
                <a:schemeClr val="tx1"/>
              </a:solidFill>
            </a:endParaRPr>
          </a:p>
        </p:txBody>
      </p:sp>
      <p:grpSp>
        <p:nvGrpSpPr>
          <p:cNvPr id="4" name="Group 3"/>
          <p:cNvGrpSpPr/>
          <p:nvPr/>
        </p:nvGrpSpPr>
        <p:grpSpPr>
          <a:xfrm>
            <a:off x="1973351" y="4505834"/>
            <a:ext cx="2160240" cy="1572014"/>
            <a:chOff x="5262049" y="744495"/>
            <a:chExt cx="3710494" cy="2700141"/>
          </a:xfrm>
        </p:grpSpPr>
        <p:sp>
          <p:nvSpPr>
            <p:cNvPr id="5" name="Rounded Rectangle 4"/>
            <p:cNvSpPr>
              <a:spLocks/>
            </p:cNvSpPr>
            <p:nvPr/>
          </p:nvSpPr>
          <p:spPr>
            <a:xfrm>
              <a:off x="5262049" y="744495"/>
              <a:ext cx="3697114" cy="2700141"/>
            </a:xfrm>
            <a:prstGeom prst="roundRect">
              <a:avLst>
                <a:gd name="adj" fmla="val 10966"/>
              </a:avLst>
            </a:prstGeom>
            <a:solidFill>
              <a:schemeClr val="lt1">
                <a:alpha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US">
                <a:solidFill>
                  <a:prstClr val="black"/>
                </a:solidFill>
              </a:endParaRPr>
            </a:p>
          </p:txBody>
        </p:sp>
        <p:pic>
          <p:nvPicPr>
            <p:cNvPr id="6" name="Picture 5" descr="King's Logo_posterhez.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26443" y="875490"/>
              <a:ext cx="2198481" cy="1597212"/>
            </a:xfrm>
            <a:prstGeom prst="rect">
              <a:avLst/>
            </a:prstGeom>
          </p:spPr>
        </p:pic>
        <p:pic>
          <p:nvPicPr>
            <p:cNvPr id="7" name="Picture 6" descr="Randall_logo_final.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62228" y="2453888"/>
              <a:ext cx="1724679" cy="862340"/>
            </a:xfrm>
            <a:prstGeom prst="rect">
              <a:avLst/>
            </a:prstGeom>
          </p:spPr>
        </p:pic>
        <p:pic>
          <p:nvPicPr>
            <p:cNvPr id="8" name="Picture 7" descr="immb_logo.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864" y="2472702"/>
              <a:ext cx="1724679" cy="862340"/>
            </a:xfrm>
            <a:prstGeom prst="rect">
              <a:avLst/>
            </a:prstGeom>
          </p:spPr>
        </p:pic>
      </p:grpSp>
      <p:grpSp>
        <p:nvGrpSpPr>
          <p:cNvPr id="9" name="Group 8"/>
          <p:cNvGrpSpPr/>
          <p:nvPr/>
        </p:nvGrpSpPr>
        <p:grpSpPr>
          <a:xfrm>
            <a:off x="5076056" y="4505834"/>
            <a:ext cx="2393397" cy="1572014"/>
            <a:chOff x="4534370" y="3782952"/>
            <a:chExt cx="4496741" cy="2952440"/>
          </a:xfrm>
        </p:grpSpPr>
        <p:sp>
          <p:nvSpPr>
            <p:cNvPr id="10" name="Rounded Rectangle 9"/>
            <p:cNvSpPr>
              <a:spLocks/>
            </p:cNvSpPr>
            <p:nvPr/>
          </p:nvSpPr>
          <p:spPr>
            <a:xfrm>
              <a:off x="4534370" y="3782952"/>
              <a:ext cx="4496741" cy="2952440"/>
            </a:xfrm>
            <a:prstGeom prst="roundRect">
              <a:avLst>
                <a:gd name="adj" fmla="val 8701"/>
              </a:avLst>
            </a:prstGeom>
            <a:solidFill>
              <a:schemeClr val="lt1">
                <a:alpha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US">
                <a:solidFill>
                  <a:prstClr val="black"/>
                </a:solidFill>
              </a:endParaRPr>
            </a:p>
          </p:txBody>
        </p:sp>
        <p:pic>
          <p:nvPicPr>
            <p:cNvPr id="11" name="Picture 10" descr="FEM_fekvő_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70578" y="3823840"/>
              <a:ext cx="4196881" cy="1541174"/>
            </a:xfrm>
            <a:prstGeom prst="rect">
              <a:avLst/>
            </a:prstGeom>
          </p:spPr>
        </p:pic>
        <p:pic>
          <p:nvPicPr>
            <p:cNvPr id="12" name="Picture 11" descr="FEM_CRI_fekvő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52642" y="5287393"/>
              <a:ext cx="3518821" cy="1305297"/>
            </a:xfrm>
            <a:prstGeom prst="rect">
              <a:avLst/>
            </a:prstGeom>
          </p:spPr>
        </p:pic>
      </p:grpSp>
    </p:spTree>
    <p:extLst>
      <p:ext uri="{BB962C8B-B14F-4D97-AF65-F5344CB8AC3E}">
        <p14:creationId xmlns:p14="http://schemas.microsoft.com/office/powerpoint/2010/main" val="16599544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62799" y="5438880"/>
            <a:ext cx="2080695" cy="1329334"/>
          </a:xfrm>
          <a:prstGeom prst="rect">
            <a:avLst/>
          </a:prstGeom>
        </p:spPr>
      </p:pic>
      <p:sp>
        <p:nvSpPr>
          <p:cNvPr id="5" name="TextBox 4"/>
          <p:cNvSpPr txBox="1"/>
          <p:nvPr/>
        </p:nvSpPr>
        <p:spPr>
          <a:xfrm>
            <a:off x="2782758" y="5627842"/>
            <a:ext cx="3888432" cy="984885"/>
          </a:xfrm>
          <a:prstGeom prst="rect">
            <a:avLst/>
          </a:prstGeom>
          <a:noFill/>
        </p:spPr>
        <p:txBody>
          <a:bodyPr wrap="square" rtlCol="0">
            <a:spAutoFit/>
          </a:bodyPr>
          <a:lstStyle/>
          <a:p>
            <a:pPr defTabSz="914400"/>
            <a:r>
              <a:rPr lang="en-US" sz="1600" b="1" dirty="0" smtClean="0">
                <a:solidFill>
                  <a:prstClr val="black"/>
                </a:solidFill>
              </a:rPr>
              <a:t>Doctor of Dental Science (DDS), MSc</a:t>
            </a:r>
          </a:p>
          <a:p>
            <a:pPr defTabSz="914400"/>
            <a:r>
              <a:rPr lang="en-US" sz="1400" i="1" dirty="0" err="1" smtClean="0">
                <a:solidFill>
                  <a:prstClr val="black"/>
                </a:solidFill>
              </a:rPr>
              <a:t>Semmelweis</a:t>
            </a:r>
            <a:r>
              <a:rPr lang="en-US" sz="1400" i="1" dirty="0" smtClean="0">
                <a:solidFill>
                  <a:prstClr val="black"/>
                </a:solidFill>
              </a:rPr>
              <a:t> University</a:t>
            </a:r>
          </a:p>
          <a:p>
            <a:pPr defTabSz="914400"/>
            <a:r>
              <a:rPr lang="en-US" sz="1400" i="1" dirty="0" smtClean="0">
                <a:solidFill>
                  <a:prstClr val="black"/>
                </a:solidFill>
              </a:rPr>
              <a:t>Faculty of Dentistry</a:t>
            </a:r>
          </a:p>
          <a:p>
            <a:pPr defTabSz="914400"/>
            <a:r>
              <a:rPr lang="en-US" sz="1400" i="1" dirty="0" smtClean="0">
                <a:solidFill>
                  <a:prstClr val="black"/>
                </a:solidFill>
              </a:rPr>
              <a:t>Budapest, Hungary</a:t>
            </a:r>
            <a:endParaRPr lang="en-US" sz="1400" i="1" dirty="0">
              <a:solidFill>
                <a:prstClr val="black"/>
              </a:solidFill>
            </a:endParaRPr>
          </a:p>
        </p:txBody>
      </p:sp>
      <p:sp>
        <p:nvSpPr>
          <p:cNvPr id="6" name="TextBox 5"/>
          <p:cNvSpPr txBox="1"/>
          <p:nvPr/>
        </p:nvSpPr>
        <p:spPr>
          <a:xfrm>
            <a:off x="2796582" y="3971677"/>
            <a:ext cx="3888432" cy="1200329"/>
          </a:xfrm>
          <a:prstGeom prst="rect">
            <a:avLst/>
          </a:prstGeom>
          <a:noFill/>
        </p:spPr>
        <p:txBody>
          <a:bodyPr wrap="square" rtlCol="0">
            <a:spAutoFit/>
          </a:bodyPr>
          <a:lstStyle/>
          <a:p>
            <a:pPr defTabSz="914400"/>
            <a:r>
              <a:rPr lang="en-US" sz="1600" b="1" dirty="0" err="1" smtClean="0">
                <a:solidFill>
                  <a:prstClr val="black"/>
                </a:solidFill>
              </a:rPr>
              <a:t>Junor</a:t>
            </a:r>
            <a:r>
              <a:rPr lang="en-US" sz="1600" b="1" dirty="0" smtClean="0">
                <a:solidFill>
                  <a:prstClr val="black"/>
                </a:solidFill>
              </a:rPr>
              <a:t> Research Associate </a:t>
            </a:r>
          </a:p>
          <a:p>
            <a:pPr defTabSz="914400"/>
            <a:r>
              <a:rPr lang="en-US" sz="1400" i="1" dirty="0" smtClean="0">
                <a:solidFill>
                  <a:prstClr val="black"/>
                </a:solidFill>
              </a:rPr>
              <a:t>Network Biology (</a:t>
            </a:r>
            <a:r>
              <a:rPr lang="en-US" sz="1400" i="1" dirty="0" err="1" smtClean="0">
                <a:solidFill>
                  <a:prstClr val="black"/>
                </a:solidFill>
              </a:rPr>
              <a:t>NetBioL</a:t>
            </a:r>
            <a:r>
              <a:rPr lang="en-US" sz="1400" i="1" dirty="0" smtClean="0">
                <a:solidFill>
                  <a:prstClr val="black"/>
                </a:solidFill>
              </a:rPr>
              <a:t>) Group</a:t>
            </a:r>
          </a:p>
          <a:p>
            <a:pPr defTabSz="914400"/>
            <a:r>
              <a:rPr lang="en-US" sz="1400" i="1" dirty="0" err="1">
                <a:solidFill>
                  <a:prstClr val="black"/>
                </a:solidFill>
              </a:rPr>
              <a:t>Eotvos</a:t>
            </a:r>
            <a:r>
              <a:rPr lang="en-US" sz="1400" i="1" dirty="0">
                <a:solidFill>
                  <a:prstClr val="black"/>
                </a:solidFill>
              </a:rPr>
              <a:t> </a:t>
            </a:r>
            <a:r>
              <a:rPr lang="en-US" sz="1400" i="1" dirty="0" err="1">
                <a:solidFill>
                  <a:prstClr val="black"/>
                </a:solidFill>
              </a:rPr>
              <a:t>Lorand</a:t>
            </a:r>
            <a:r>
              <a:rPr lang="en-US" sz="1400" i="1" dirty="0">
                <a:solidFill>
                  <a:prstClr val="black"/>
                </a:solidFill>
              </a:rPr>
              <a:t> </a:t>
            </a:r>
            <a:r>
              <a:rPr lang="en-US" sz="1400" i="1" dirty="0" smtClean="0">
                <a:solidFill>
                  <a:prstClr val="black"/>
                </a:solidFill>
              </a:rPr>
              <a:t>University</a:t>
            </a:r>
          </a:p>
          <a:p>
            <a:pPr defTabSz="914400"/>
            <a:r>
              <a:rPr lang="en-US" sz="1400" i="1" dirty="0" smtClean="0">
                <a:solidFill>
                  <a:prstClr val="black"/>
                </a:solidFill>
              </a:rPr>
              <a:t>Faculty of Science</a:t>
            </a:r>
          </a:p>
          <a:p>
            <a:pPr defTabSz="914400"/>
            <a:r>
              <a:rPr lang="en-US" sz="1400" i="1" dirty="0" smtClean="0">
                <a:solidFill>
                  <a:prstClr val="black"/>
                </a:solidFill>
              </a:rPr>
              <a:t>Budapest, Hungary</a:t>
            </a:r>
            <a:endParaRPr lang="en-US" sz="1400" i="1" dirty="0">
              <a:solidFill>
                <a:prstClr val="black"/>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50296" y="3806057"/>
            <a:ext cx="1962924" cy="556200"/>
          </a:xfrm>
          <a:prstGeom prst="rect">
            <a:avLst/>
          </a:prstGeom>
        </p:spPr>
      </p:pic>
      <p:pic>
        <p:nvPicPr>
          <p:cNvPr id="9" name="Picture 8"/>
          <p:cNvPicPr/>
          <p:nvPr/>
        </p:nvPicPr>
        <p:blipFill rotWithShape="1">
          <a:blip r:embed="rId5" cstate="print">
            <a:extLst>
              <a:ext uri="{28A0092B-C50C-407E-A947-70E740481C1C}">
                <a14:useLocalDpi xmlns:a14="http://schemas.microsoft.com/office/drawing/2010/main"/>
              </a:ext>
            </a:extLst>
          </a:blip>
          <a:srcRect/>
          <a:stretch/>
        </p:blipFill>
        <p:spPr bwMode="auto">
          <a:xfrm>
            <a:off x="423377" y="5276915"/>
            <a:ext cx="1127424" cy="1121418"/>
          </a:xfrm>
          <a:prstGeom prst="rect">
            <a:avLst/>
          </a:prstGeom>
          <a:ln>
            <a:noFill/>
          </a:ln>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pic>
        <p:nvPicPr>
          <p:cNvPr id="10" name="Picture 9"/>
          <p:cNvPicPr/>
          <p:nvPr/>
        </p:nvPicPr>
        <p:blipFill rotWithShape="1">
          <a:blip r:embed="rId6" cstate="print">
            <a:extLst>
              <a:ext uri="{28A0092B-C50C-407E-A947-70E740481C1C}">
                <a14:useLocalDpi xmlns:a14="http://schemas.microsoft.com/office/drawing/2010/main"/>
              </a:ext>
            </a:extLst>
          </a:blip>
          <a:srcRect/>
          <a:stretch/>
        </p:blipFill>
        <p:spPr bwMode="auto">
          <a:xfrm>
            <a:off x="1591082" y="5273473"/>
            <a:ext cx="1131388" cy="1124860"/>
          </a:xfrm>
          <a:prstGeom prst="rect">
            <a:avLst/>
          </a:prstGeom>
          <a:ln>
            <a:noFill/>
          </a:ln>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pic>
        <p:nvPicPr>
          <p:cNvPr id="11" name="Picture 22" descr="eltecime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73418" y="3722808"/>
            <a:ext cx="1127424" cy="1127424"/>
          </a:xfrm>
          <a:prstGeom prst="rect">
            <a:avLst/>
          </a:prstGeom>
          <a:noFill/>
          <a:ln w="9525">
            <a:noFill/>
            <a:miter lim="800000"/>
            <a:headEnd/>
            <a:tailEnd/>
          </a:ln>
        </p:spPr>
      </p:pic>
      <p:sp>
        <p:nvSpPr>
          <p:cNvPr id="13" name="TextBox 12"/>
          <p:cNvSpPr txBox="1"/>
          <p:nvPr/>
        </p:nvSpPr>
        <p:spPr>
          <a:xfrm>
            <a:off x="2796582" y="3679915"/>
            <a:ext cx="1603324" cy="369332"/>
          </a:xfrm>
          <a:prstGeom prst="rect">
            <a:avLst/>
          </a:prstGeom>
          <a:noFill/>
        </p:spPr>
        <p:txBody>
          <a:bodyPr wrap="none" rtlCol="0">
            <a:spAutoFit/>
          </a:bodyPr>
          <a:lstStyle/>
          <a:p>
            <a:pPr defTabSz="914400"/>
            <a:r>
              <a:rPr lang="en-US" b="1" dirty="0" smtClean="0">
                <a:solidFill>
                  <a:prstClr val="white">
                    <a:lumMod val="50000"/>
                  </a:prstClr>
                </a:solidFill>
                <a:latin typeface="Verdana" charset="0"/>
                <a:ea typeface="Verdana" charset="0"/>
                <a:cs typeface="Verdana" charset="0"/>
              </a:rPr>
              <a:t>2010-2013</a:t>
            </a:r>
            <a:endParaRPr lang="en-US" b="1" dirty="0">
              <a:solidFill>
                <a:prstClr val="white">
                  <a:lumMod val="50000"/>
                </a:prstClr>
              </a:solidFill>
              <a:latin typeface="Verdana" charset="0"/>
              <a:ea typeface="Verdana" charset="0"/>
              <a:cs typeface="Verdana" charset="0"/>
            </a:endParaRPr>
          </a:p>
        </p:txBody>
      </p:sp>
      <p:sp>
        <p:nvSpPr>
          <p:cNvPr id="14" name="TextBox 13"/>
          <p:cNvSpPr txBox="1"/>
          <p:nvPr/>
        </p:nvSpPr>
        <p:spPr>
          <a:xfrm>
            <a:off x="2812710" y="5273473"/>
            <a:ext cx="1603324" cy="369332"/>
          </a:xfrm>
          <a:prstGeom prst="rect">
            <a:avLst/>
          </a:prstGeom>
          <a:noFill/>
        </p:spPr>
        <p:txBody>
          <a:bodyPr wrap="none" rtlCol="0">
            <a:spAutoFit/>
          </a:bodyPr>
          <a:lstStyle/>
          <a:p>
            <a:pPr defTabSz="914400"/>
            <a:r>
              <a:rPr lang="en-US" b="1" dirty="0" smtClean="0">
                <a:solidFill>
                  <a:prstClr val="white">
                    <a:lumMod val="50000"/>
                  </a:prstClr>
                </a:solidFill>
                <a:latin typeface="Verdana" charset="0"/>
                <a:ea typeface="Verdana" charset="0"/>
                <a:cs typeface="Verdana" charset="0"/>
              </a:rPr>
              <a:t>2007-2013</a:t>
            </a:r>
            <a:endParaRPr lang="en-US" b="1" dirty="0">
              <a:solidFill>
                <a:prstClr val="white">
                  <a:lumMod val="50000"/>
                </a:prstClr>
              </a:solidFill>
              <a:latin typeface="Verdana" charset="0"/>
              <a:ea typeface="Verdana" charset="0"/>
              <a:cs typeface="Verdana" charset="0"/>
            </a:endParaRPr>
          </a:p>
        </p:txBody>
      </p:sp>
      <p:pic>
        <p:nvPicPr>
          <p:cNvPr id="16" name="Picture 15"/>
          <p:cNvPicPr>
            <a:picLocks noChangeAspect="1"/>
          </p:cNvPicPr>
          <p:nvPr/>
        </p:nvPicPr>
        <p:blipFill>
          <a:blip r:embed="rId8"/>
          <a:stretch>
            <a:fillRect/>
          </a:stretch>
        </p:blipFill>
        <p:spPr>
          <a:xfrm>
            <a:off x="1574953" y="3722808"/>
            <a:ext cx="1147517" cy="1155218"/>
          </a:xfrm>
          <a:prstGeom prst="rect">
            <a:avLst/>
          </a:prstGeom>
        </p:spPr>
      </p:pic>
      <p:pic>
        <p:nvPicPr>
          <p:cNvPr id="19" name="Picture 18" descr="King's Logo_posterhez.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23377" y="1539000"/>
            <a:ext cx="1279950" cy="929892"/>
          </a:xfrm>
          <a:prstGeom prst="rect">
            <a:avLst/>
          </a:prstGeom>
        </p:spPr>
      </p:pic>
      <p:pic>
        <p:nvPicPr>
          <p:cNvPr id="20" name="Picture 19" descr="Randall_logo_final.pdf"/>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6576" y="1732413"/>
            <a:ext cx="1186570" cy="593285"/>
          </a:xfrm>
          <a:prstGeom prst="rect">
            <a:avLst/>
          </a:prstGeom>
        </p:spPr>
      </p:pic>
      <p:pic>
        <p:nvPicPr>
          <p:cNvPr id="21" name="Picture 20" descr="immb_logo.pdf"/>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873482" y="1738198"/>
            <a:ext cx="1213350" cy="606675"/>
          </a:xfrm>
          <a:prstGeom prst="rect">
            <a:avLst/>
          </a:prstGeom>
        </p:spPr>
      </p:pic>
      <p:pic>
        <p:nvPicPr>
          <p:cNvPr id="24" name="Picture 23" descr="FEM_fekvő_logo.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3891" y="2630504"/>
            <a:ext cx="2233796" cy="820591"/>
          </a:xfrm>
          <a:prstGeom prst="rect">
            <a:avLst/>
          </a:prstGeom>
        </p:spPr>
      </p:pic>
      <p:pic>
        <p:nvPicPr>
          <p:cNvPr id="25" name="Picture 24" descr="FEM_CRI_fekvő_logo.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24048" y="2715954"/>
            <a:ext cx="1901534" cy="705626"/>
          </a:xfrm>
          <a:prstGeom prst="rect">
            <a:avLst/>
          </a:prstGeom>
        </p:spPr>
      </p:pic>
      <p:sp>
        <p:nvSpPr>
          <p:cNvPr id="26" name="TextBox 25"/>
          <p:cNvSpPr txBox="1"/>
          <p:nvPr/>
        </p:nvSpPr>
        <p:spPr>
          <a:xfrm>
            <a:off x="2812711" y="1347389"/>
            <a:ext cx="949299" cy="369332"/>
          </a:xfrm>
          <a:prstGeom prst="rect">
            <a:avLst/>
          </a:prstGeom>
          <a:noFill/>
        </p:spPr>
        <p:txBody>
          <a:bodyPr wrap="none" rtlCol="0">
            <a:spAutoFit/>
          </a:bodyPr>
          <a:lstStyle/>
          <a:p>
            <a:pPr defTabSz="914400"/>
            <a:r>
              <a:rPr lang="en-US" b="1" dirty="0" smtClean="0">
                <a:solidFill>
                  <a:prstClr val="white">
                    <a:lumMod val="50000"/>
                  </a:prstClr>
                </a:solidFill>
                <a:latin typeface="Verdana" charset="0"/>
                <a:ea typeface="Verdana" charset="0"/>
                <a:cs typeface="Verdana" charset="0"/>
              </a:rPr>
              <a:t>2014-</a:t>
            </a:r>
            <a:endParaRPr lang="en-US" b="1" dirty="0">
              <a:solidFill>
                <a:prstClr val="white">
                  <a:lumMod val="50000"/>
                </a:prstClr>
              </a:solidFill>
              <a:latin typeface="Verdana" charset="0"/>
              <a:ea typeface="Verdana" charset="0"/>
              <a:cs typeface="Verdana" charset="0"/>
            </a:endParaRPr>
          </a:p>
        </p:txBody>
      </p:sp>
      <p:sp>
        <p:nvSpPr>
          <p:cNvPr id="27" name="TextBox 26"/>
          <p:cNvSpPr txBox="1"/>
          <p:nvPr/>
        </p:nvSpPr>
        <p:spPr>
          <a:xfrm>
            <a:off x="2812710" y="1610347"/>
            <a:ext cx="4783625" cy="984885"/>
          </a:xfrm>
          <a:prstGeom prst="rect">
            <a:avLst/>
          </a:prstGeom>
          <a:noFill/>
        </p:spPr>
        <p:txBody>
          <a:bodyPr wrap="square" rtlCol="0">
            <a:spAutoFit/>
          </a:bodyPr>
          <a:lstStyle/>
          <a:p>
            <a:pPr defTabSz="914400"/>
            <a:r>
              <a:rPr lang="en-US" sz="1600" b="1" dirty="0" smtClean="0">
                <a:solidFill>
                  <a:prstClr val="black"/>
                </a:solidFill>
              </a:rPr>
              <a:t>PhD Student</a:t>
            </a:r>
          </a:p>
          <a:p>
            <a:pPr defTabSz="914400"/>
            <a:r>
              <a:rPr lang="en-US" sz="1400" i="1" dirty="0" smtClean="0">
                <a:solidFill>
                  <a:prstClr val="black"/>
                </a:solidFill>
              </a:rPr>
              <a:t>King’s College London</a:t>
            </a:r>
          </a:p>
          <a:p>
            <a:pPr defTabSz="914400"/>
            <a:r>
              <a:rPr lang="en-US" sz="1400" i="1" dirty="0" smtClean="0">
                <a:solidFill>
                  <a:prstClr val="black"/>
                </a:solidFill>
              </a:rPr>
              <a:t>Randall Division of Cell &amp; Molecular Biophysics</a:t>
            </a:r>
          </a:p>
          <a:p>
            <a:pPr defTabSz="914400"/>
            <a:r>
              <a:rPr lang="en-US" sz="1400" i="1" dirty="0" smtClean="0">
                <a:solidFill>
                  <a:prstClr val="black"/>
                </a:solidFill>
              </a:rPr>
              <a:t>London, UK</a:t>
            </a:r>
            <a:endParaRPr lang="en-US" sz="1400" i="1" dirty="0">
              <a:solidFill>
                <a:prstClr val="black"/>
              </a:solidFill>
            </a:endParaRPr>
          </a:p>
        </p:txBody>
      </p:sp>
      <p:sp>
        <p:nvSpPr>
          <p:cNvPr id="28" name="TextBox 27"/>
          <p:cNvSpPr txBox="1"/>
          <p:nvPr/>
        </p:nvSpPr>
        <p:spPr>
          <a:xfrm>
            <a:off x="2812710" y="2630504"/>
            <a:ext cx="4783625" cy="984885"/>
          </a:xfrm>
          <a:prstGeom prst="rect">
            <a:avLst/>
          </a:prstGeom>
          <a:noFill/>
        </p:spPr>
        <p:txBody>
          <a:bodyPr wrap="square" rtlCol="0">
            <a:spAutoFit/>
          </a:bodyPr>
          <a:lstStyle/>
          <a:p>
            <a:pPr defTabSz="914400"/>
            <a:r>
              <a:rPr lang="en-US" sz="1600" b="1" dirty="0" smtClean="0">
                <a:solidFill>
                  <a:prstClr val="black"/>
                </a:solidFill>
              </a:rPr>
              <a:t>Research Associate</a:t>
            </a:r>
          </a:p>
          <a:p>
            <a:pPr defTabSz="914400"/>
            <a:r>
              <a:rPr lang="en-US" sz="1400" i="1" dirty="0" smtClean="0">
                <a:solidFill>
                  <a:prstClr val="black"/>
                </a:solidFill>
              </a:rPr>
              <a:t>Fondazione Edmund Mach</a:t>
            </a:r>
          </a:p>
          <a:p>
            <a:pPr defTabSz="914400"/>
            <a:r>
              <a:rPr lang="en-US" sz="1400" i="1" dirty="0" smtClean="0">
                <a:solidFill>
                  <a:prstClr val="black"/>
                </a:solidFill>
              </a:rPr>
              <a:t>Research and Innovation Center</a:t>
            </a:r>
          </a:p>
          <a:p>
            <a:pPr defTabSz="914400"/>
            <a:r>
              <a:rPr lang="en-US" sz="1400" i="1" dirty="0" smtClean="0">
                <a:solidFill>
                  <a:prstClr val="black"/>
                </a:solidFill>
              </a:rPr>
              <a:t>San Michele All’ Adige, Italy</a:t>
            </a:r>
            <a:endParaRPr lang="en-US" sz="1400" i="1" dirty="0">
              <a:solidFill>
                <a:prstClr val="black"/>
              </a:solidFill>
            </a:endParaRPr>
          </a:p>
        </p:txBody>
      </p:sp>
    </p:spTree>
    <p:extLst>
      <p:ext uri="{BB962C8B-B14F-4D97-AF65-F5344CB8AC3E}">
        <p14:creationId xmlns:p14="http://schemas.microsoft.com/office/powerpoint/2010/main" val="16052207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ChangeArrowheads="1"/>
          </p:cNvSpPr>
          <p:nvPr/>
        </p:nvSpPr>
        <p:spPr bwMode="auto">
          <a:xfrm>
            <a:off x="1007180" y="1387511"/>
            <a:ext cx="2234100" cy="638382"/>
          </a:xfrm>
          <a:prstGeom prst="rect">
            <a:avLst/>
          </a:prstGeom>
          <a:noFill/>
          <a:ln w="9525">
            <a:noFill/>
            <a:miter lim="800000"/>
            <a:headEnd/>
            <a:tailEnd/>
          </a:ln>
        </p:spPr>
        <p:txBody>
          <a:bodyPr wrap="square" lIns="129287" tIns="64644" rIns="129287" bIns="64644" anchor="ctr">
            <a:spAutoFit/>
          </a:bodyPr>
          <a:lstStyle/>
          <a:p>
            <a:pPr algn="ctr" defTabSz="1292225"/>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Protein functions are kept throughout the phylogenetic tree.</a:t>
            </a:r>
            <a:endParaRPr lang="en-GB" sz="1100" dirty="0">
              <a:solidFill>
                <a:srgbClr val="F79646">
                  <a:lumMod val="50000"/>
                </a:srgbClr>
              </a:solidFill>
              <a:latin typeface="Helvetica LT Std Black Condensed Oblique" charset="0"/>
              <a:ea typeface="Helvetica LT Std Black Condensed Oblique" charset="0"/>
              <a:cs typeface="Helvetica LT Std Black Condensed Oblique" charset="0"/>
            </a:endParaRPr>
          </a:p>
        </p:txBody>
      </p:sp>
      <p:sp>
        <p:nvSpPr>
          <p:cNvPr id="19" name="Oval 18"/>
          <p:cNvSpPr/>
          <p:nvPr/>
        </p:nvSpPr>
        <p:spPr>
          <a:xfrm>
            <a:off x="4008663" y="5368738"/>
            <a:ext cx="1072522" cy="633748"/>
          </a:xfrm>
          <a:prstGeom prst="ellipse">
            <a:avLst/>
          </a:prstGeom>
          <a:solidFill>
            <a:srgbClr val="00B0F0"/>
          </a:solidFill>
          <a:effectLst>
            <a:outerShdw blurRad="50800" dist="762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914400"/>
            <a:r>
              <a:rPr lang="en-GB" sz="1000" dirty="0" smtClean="0">
                <a:solidFill>
                  <a:prstClr val="white"/>
                </a:solidFill>
              </a:rPr>
              <a:t>Predict </a:t>
            </a:r>
            <a:r>
              <a:rPr lang="en-GB" sz="1000" smtClean="0">
                <a:solidFill>
                  <a:prstClr val="white"/>
                </a:solidFill>
              </a:rPr>
              <a:t>novel annotation</a:t>
            </a:r>
            <a:endParaRPr lang="en-GB" sz="1000" dirty="0">
              <a:solidFill>
                <a:prstClr val="white"/>
              </a:solidFill>
            </a:endParaRPr>
          </a:p>
        </p:txBody>
      </p:sp>
      <p:grpSp>
        <p:nvGrpSpPr>
          <p:cNvPr id="20" name="Group 19"/>
          <p:cNvGrpSpPr/>
          <p:nvPr/>
        </p:nvGrpSpPr>
        <p:grpSpPr>
          <a:xfrm>
            <a:off x="6193751" y="5310942"/>
            <a:ext cx="1835586" cy="1193525"/>
            <a:chOff x="9344847" y="3976687"/>
            <a:chExt cx="2381957" cy="1343948"/>
          </a:xfrm>
          <a:effectLst>
            <a:outerShdw blurRad="50800" dist="76200" dir="5400000" algn="t" rotWithShape="0">
              <a:prstClr val="black">
                <a:alpha val="40000"/>
              </a:prstClr>
            </a:outerShdw>
          </a:effectLst>
        </p:grpSpPr>
        <p:sp>
          <p:nvSpPr>
            <p:cNvPr id="21" name="Rounded Rectangle 20"/>
            <p:cNvSpPr/>
            <p:nvPr/>
          </p:nvSpPr>
          <p:spPr>
            <a:xfrm>
              <a:off x="9344847" y="3976687"/>
              <a:ext cx="2221039" cy="1343948"/>
            </a:xfrm>
            <a:prstGeom prst="roundRect">
              <a:avLst/>
            </a:prstGeom>
            <a:solidFill>
              <a:schemeClr val="bg2">
                <a:lumMod val="90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defTabSz="914400"/>
              <a:endParaRPr lang="en-US" sz="1000">
                <a:solidFill>
                  <a:prstClr val="white"/>
                </a:solidFill>
              </a:endParaRPr>
            </a:p>
          </p:txBody>
        </p:sp>
        <p:grpSp>
          <p:nvGrpSpPr>
            <p:cNvPr id="22" name="Group 21"/>
            <p:cNvGrpSpPr/>
            <p:nvPr/>
          </p:nvGrpSpPr>
          <p:grpSpPr>
            <a:xfrm>
              <a:off x="9384223" y="4086675"/>
              <a:ext cx="2150029" cy="1210631"/>
              <a:chOff x="1706159" y="2190308"/>
              <a:chExt cx="9950853" cy="5807816"/>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06159" y="2190308"/>
                <a:ext cx="9950853" cy="3999476"/>
              </a:xfrm>
              <a:prstGeom prst="rect">
                <a:avLst/>
              </a:prstGeom>
            </p:spPr>
          </p:pic>
          <p:sp>
            <p:nvSpPr>
              <p:cNvPr id="25" name="Down Arrow 24"/>
              <p:cNvSpPr/>
              <p:nvPr/>
            </p:nvSpPr>
            <p:spPr>
              <a:xfrm rot="13538026">
                <a:off x="5276727" y="5829300"/>
                <a:ext cx="580292" cy="720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00">
                  <a:solidFill>
                    <a:prstClr val="white"/>
                  </a:solidFill>
                </a:endParaRPr>
              </a:p>
            </p:txBody>
          </p:sp>
          <p:sp>
            <p:nvSpPr>
              <p:cNvPr id="26" name="Down Arrow 25"/>
              <p:cNvSpPr/>
              <p:nvPr/>
            </p:nvSpPr>
            <p:spPr>
              <a:xfrm rot="13538026">
                <a:off x="7158280" y="5829298"/>
                <a:ext cx="580292" cy="720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00">
                  <a:solidFill>
                    <a:prstClr val="white"/>
                  </a:solidFill>
                </a:endParaRPr>
              </a:p>
            </p:txBody>
          </p:sp>
          <p:sp>
            <p:nvSpPr>
              <p:cNvPr id="27" name="Down Arrow 26"/>
              <p:cNvSpPr/>
              <p:nvPr/>
            </p:nvSpPr>
            <p:spPr>
              <a:xfrm rot="13538026">
                <a:off x="3430342" y="5829299"/>
                <a:ext cx="580292" cy="720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00">
                  <a:solidFill>
                    <a:prstClr val="white"/>
                  </a:solidFill>
                </a:endParaRPr>
              </a:p>
            </p:txBody>
          </p:sp>
          <p:sp>
            <p:nvSpPr>
              <p:cNvPr id="28" name="Rectangle 27"/>
              <p:cNvSpPr/>
              <p:nvPr/>
            </p:nvSpPr>
            <p:spPr>
              <a:xfrm>
                <a:off x="2231343" y="6411847"/>
                <a:ext cx="4824669" cy="1586277"/>
              </a:xfrm>
              <a:prstGeom prst="rect">
                <a:avLst/>
              </a:prstGeom>
            </p:spPr>
            <p:txBody>
              <a:bodyPr wrap="none">
                <a:spAutoFit/>
              </a:bodyPr>
              <a:lstStyle/>
              <a:p>
                <a:pPr algn="ctr" defTabSz="914400"/>
                <a:r>
                  <a:rPr lang="en-US" sz="1000" i="1" smtClean="0">
                    <a:solidFill>
                      <a:prstClr val="black"/>
                    </a:solidFill>
                  </a:rPr>
                  <a:t>bumping</a:t>
                </a:r>
                <a:endParaRPr lang="en-US" sz="1000" i="1" dirty="0">
                  <a:solidFill>
                    <a:prstClr val="black"/>
                  </a:solidFill>
                </a:endParaRPr>
              </a:p>
            </p:txBody>
          </p:sp>
        </p:grpSp>
        <p:sp>
          <p:nvSpPr>
            <p:cNvPr id="23" name="TextBox 22"/>
            <p:cNvSpPr txBox="1"/>
            <p:nvPr/>
          </p:nvSpPr>
          <p:spPr>
            <a:xfrm>
              <a:off x="10528072" y="4985817"/>
              <a:ext cx="1198732" cy="330657"/>
            </a:xfrm>
            <a:prstGeom prst="rect">
              <a:avLst/>
            </a:prstGeom>
          </p:spPr>
          <p:txBody>
            <a:bodyPr wrap="none" rtlCol="0">
              <a:spAutoFit/>
            </a:bodyPr>
            <a:lstStyle/>
            <a:p>
              <a:pPr defTabSz="914400"/>
              <a:r>
                <a:rPr lang="en-US" sz="1000" b="1" dirty="0" smtClean="0">
                  <a:solidFill>
                    <a:prstClr val="black"/>
                  </a:solidFill>
                </a:rPr>
                <a:t>VBP1_KD</a:t>
              </a:r>
              <a:endParaRPr lang="en-US" sz="1000" b="1" dirty="0">
                <a:solidFill>
                  <a:prstClr val="black"/>
                </a:solidFill>
              </a:endParaRPr>
            </a:p>
          </p:txBody>
        </p:sp>
      </p:grpSp>
      <p:grpSp>
        <p:nvGrpSpPr>
          <p:cNvPr id="30" name="Group 29"/>
          <p:cNvGrpSpPr/>
          <p:nvPr/>
        </p:nvGrpSpPr>
        <p:grpSpPr>
          <a:xfrm>
            <a:off x="3241280" y="1308529"/>
            <a:ext cx="2525943" cy="1778833"/>
            <a:chOff x="11984477" y="25350281"/>
            <a:chExt cx="6906638" cy="4863830"/>
          </a:xfrm>
        </p:grpSpPr>
        <p:sp>
          <p:nvSpPr>
            <p:cNvPr id="31" name="Oval 30"/>
            <p:cNvSpPr/>
            <p:nvPr/>
          </p:nvSpPr>
          <p:spPr>
            <a:xfrm>
              <a:off x="11984477" y="25350281"/>
              <a:ext cx="6906638" cy="48638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GB" sz="1000" dirty="0">
                <a:solidFill>
                  <a:prstClr val="black"/>
                </a:solidFill>
              </a:endParaRPr>
            </a:p>
          </p:txBody>
        </p:sp>
        <p:pic>
          <p:nvPicPr>
            <p:cNvPr id="32" name="Picture 31" descr="Drosophila_repleta_lateral.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179622" y="27099037"/>
              <a:ext cx="2333492" cy="1336627"/>
            </a:xfrm>
            <a:prstGeom prst="ellipse">
              <a:avLst/>
            </a:prstGeom>
            <a:ln>
              <a:noFill/>
            </a:ln>
            <a:effectLst>
              <a:softEdge rad="112500"/>
            </a:effectLst>
          </p:spPr>
        </p:pic>
        <p:pic>
          <p:nvPicPr>
            <p:cNvPr id="33" name="Picture 32" descr="Screenshot 2014-06-19 08.53.36.png"/>
            <p:cNvPicPr>
              <a:picLocks noChangeAspect="1"/>
            </p:cNvPicPr>
            <p:nvPr/>
          </p:nvPicPr>
          <p:blipFill>
            <a:blip r:embed="rId4" cstate="print">
              <a:extLst>
                <a:ext uri="{BEBA8EAE-BF5A-486C-A8C5-ECC9F3942E4B}">
                  <a14:imgProps xmlns:a14="http://schemas.microsoft.com/office/drawing/2010/main">
                    <a14:imgLayer r:embed="rId5">
                      <a14:imgEffect>
                        <a14:backgroundRemoval t="0" b="98269" l="0" r="100000"/>
                      </a14:imgEffect>
                    </a14:imgLayer>
                  </a14:imgProps>
                </a:ext>
                <a:ext uri="{28A0092B-C50C-407E-A947-70E740481C1C}">
                  <a14:useLocalDpi xmlns:a14="http://schemas.microsoft.com/office/drawing/2010/main"/>
                </a:ext>
              </a:extLst>
            </a:blip>
            <a:stretch>
              <a:fillRect/>
            </a:stretch>
          </p:blipFill>
          <p:spPr>
            <a:xfrm>
              <a:off x="13883429" y="25642038"/>
              <a:ext cx="1469902" cy="1487060"/>
            </a:xfrm>
            <a:prstGeom prst="rect">
              <a:avLst/>
            </a:prstGeom>
          </p:spPr>
        </p:pic>
        <p:pic>
          <p:nvPicPr>
            <p:cNvPr id="34" name="Picture 33" descr="Screenshot 2014-06-19 08.53.44.png"/>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073139" y="26507247"/>
              <a:ext cx="1538033" cy="2122551"/>
            </a:xfrm>
            <a:prstGeom prst="rect">
              <a:avLst/>
            </a:prstGeom>
          </p:spPr>
        </p:pic>
        <p:pic>
          <p:nvPicPr>
            <p:cNvPr id="35" name="Picture 34" descr="Screenshot 2014-06-19 08.53.47.png"/>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2461192" y="26540481"/>
              <a:ext cx="1505635" cy="2089317"/>
            </a:xfrm>
            <a:prstGeom prst="rect">
              <a:avLst/>
            </a:prstGeom>
          </p:spPr>
        </p:pic>
        <p:pic>
          <p:nvPicPr>
            <p:cNvPr id="36" name="Picture 35" descr="Screenshot 2014-06-19 08.53.33.png"/>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5756762" y="25629768"/>
              <a:ext cx="1526304" cy="1511599"/>
            </a:xfrm>
            <a:prstGeom prst="rect">
              <a:avLst/>
            </a:prstGeom>
          </p:spPr>
        </p:pic>
        <p:pic>
          <p:nvPicPr>
            <p:cNvPr id="37" name="Picture 3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812316" y="28490192"/>
              <a:ext cx="1499330" cy="1499330"/>
            </a:xfrm>
            <a:prstGeom prst="rect">
              <a:avLst/>
            </a:prstGeom>
          </p:spPr>
        </p:pic>
        <p:pic>
          <p:nvPicPr>
            <p:cNvPr id="38" name="Picture 37"/>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5783736" y="28484300"/>
              <a:ext cx="1499330" cy="1499330"/>
            </a:xfrm>
            <a:prstGeom prst="rect">
              <a:avLst/>
            </a:prstGeom>
          </p:spPr>
        </p:pic>
      </p:grpSp>
      <p:cxnSp>
        <p:nvCxnSpPr>
          <p:cNvPr id="39" name="Straight Arrow Connector 38"/>
          <p:cNvCxnSpPr/>
          <p:nvPr/>
        </p:nvCxnSpPr>
        <p:spPr>
          <a:xfrm>
            <a:off x="4496061" y="3929958"/>
            <a:ext cx="16381" cy="1415542"/>
          </a:xfrm>
          <a:prstGeom prst="straightConnector1">
            <a:avLst/>
          </a:prstGeom>
          <a:ln w="63500" cap="rnd">
            <a:solidFill>
              <a:srgbClr val="5E66E6"/>
            </a:solidFill>
            <a:round/>
            <a:tailEnd type="triangle"/>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4969921" y="4649105"/>
            <a:ext cx="1330463" cy="855329"/>
          </a:xfrm>
          <a:prstGeom prst="ellipse">
            <a:avLst/>
          </a:prstGeom>
          <a:solidFill>
            <a:srgbClr val="00B0F0"/>
          </a:solidFill>
          <a:effectLst>
            <a:outerShdw blurRad="50800" dist="762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en-GB" sz="1000" dirty="0" smtClean="0">
                <a:solidFill>
                  <a:prstClr val="white"/>
                </a:solidFill>
              </a:rPr>
              <a:t>Analyse and query specific list of proteins </a:t>
            </a:r>
            <a:endParaRPr lang="en-GB" sz="1000" dirty="0">
              <a:solidFill>
                <a:prstClr val="white"/>
              </a:solidFill>
            </a:endParaRPr>
          </a:p>
        </p:txBody>
      </p:sp>
      <p:sp>
        <p:nvSpPr>
          <p:cNvPr id="41" name="Lefelé nyíl 5"/>
          <p:cNvSpPr/>
          <p:nvPr/>
        </p:nvSpPr>
        <p:spPr bwMode="auto">
          <a:xfrm>
            <a:off x="4250369" y="3190433"/>
            <a:ext cx="496376" cy="675295"/>
          </a:xfrm>
          <a:prstGeom prst="downArrow">
            <a:avLst>
              <a:gd name="adj1" fmla="val 50000"/>
              <a:gd name="adj2" fmla="val 58979"/>
            </a:avLst>
          </a:prstGeom>
          <a:solidFill>
            <a:srgbClr val="5E66E6">
              <a:alpha val="25000"/>
            </a:srgbClr>
          </a:solidFill>
          <a:ln w="22225">
            <a:solidFill>
              <a:schemeClr val="accent4">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GB" sz="1000" dirty="0">
              <a:solidFill>
                <a:prstClr val="black"/>
              </a:solidFill>
            </a:endParaRPr>
          </a:p>
        </p:txBody>
      </p:sp>
      <p:grpSp>
        <p:nvGrpSpPr>
          <p:cNvPr id="42" name="Group 41"/>
          <p:cNvGrpSpPr/>
          <p:nvPr/>
        </p:nvGrpSpPr>
        <p:grpSpPr>
          <a:xfrm rot="19878715">
            <a:off x="6769366" y="2896674"/>
            <a:ext cx="1331089" cy="1259799"/>
            <a:chOff x="12665291" y="37240052"/>
            <a:chExt cx="3020780" cy="2858996"/>
          </a:xfrm>
        </p:grpSpPr>
        <p:sp>
          <p:nvSpPr>
            <p:cNvPr id="43" name="Ellipszis 384"/>
            <p:cNvSpPr/>
            <p:nvPr/>
          </p:nvSpPr>
          <p:spPr bwMode="auto">
            <a:xfrm>
              <a:off x="12665291" y="37240052"/>
              <a:ext cx="563112" cy="55835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M</a:t>
              </a:r>
              <a:endParaRPr lang="en-GB" sz="1000" dirty="0">
                <a:solidFill>
                  <a:prstClr val="white"/>
                </a:solidFill>
              </a:endParaRPr>
            </a:p>
          </p:txBody>
        </p:sp>
        <p:cxnSp>
          <p:nvCxnSpPr>
            <p:cNvPr id="44" name="Egyenes összekötő nyíllal 389"/>
            <p:cNvCxnSpPr/>
            <p:nvPr/>
          </p:nvCxnSpPr>
          <p:spPr bwMode="auto">
            <a:xfrm>
              <a:off x="13321739" y="37523316"/>
              <a:ext cx="915954" cy="205686"/>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cxnSp>
          <p:nvCxnSpPr>
            <p:cNvPr id="45" name="Egyenes összekötő nyíllal 390"/>
            <p:cNvCxnSpPr/>
            <p:nvPr/>
          </p:nvCxnSpPr>
          <p:spPr bwMode="auto">
            <a:xfrm>
              <a:off x="13061364" y="37890528"/>
              <a:ext cx="56144" cy="616220"/>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cxnSp>
          <p:nvCxnSpPr>
            <p:cNvPr id="46" name="Egyenes összekötő nyíllal 392"/>
            <p:cNvCxnSpPr/>
            <p:nvPr/>
          </p:nvCxnSpPr>
          <p:spPr bwMode="auto">
            <a:xfrm flipH="1" flipV="1">
              <a:off x="13247665" y="37753632"/>
              <a:ext cx="733518" cy="613629"/>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cxnSp>
          <p:nvCxnSpPr>
            <p:cNvPr id="47" name="Egyenes összekötő nyíllal 393"/>
            <p:cNvCxnSpPr/>
            <p:nvPr/>
          </p:nvCxnSpPr>
          <p:spPr bwMode="auto">
            <a:xfrm>
              <a:off x="14863880" y="38023709"/>
              <a:ext cx="318911" cy="574855"/>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cxnSp>
          <p:nvCxnSpPr>
            <p:cNvPr id="48" name="Egyenes összekötő nyíllal 394"/>
            <p:cNvCxnSpPr/>
            <p:nvPr/>
          </p:nvCxnSpPr>
          <p:spPr bwMode="auto">
            <a:xfrm>
              <a:off x="13457428" y="39121620"/>
              <a:ext cx="896083" cy="531042"/>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sp>
          <p:nvSpPr>
            <p:cNvPr id="49" name="Ellipszis 384"/>
            <p:cNvSpPr/>
            <p:nvPr/>
          </p:nvSpPr>
          <p:spPr bwMode="auto">
            <a:xfrm>
              <a:off x="14296784" y="37459573"/>
              <a:ext cx="563112" cy="55835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M</a:t>
              </a:r>
              <a:endParaRPr lang="en-GB" sz="1000" dirty="0">
                <a:solidFill>
                  <a:prstClr val="white"/>
                </a:solidFill>
              </a:endParaRPr>
            </a:p>
          </p:txBody>
        </p:sp>
        <p:sp>
          <p:nvSpPr>
            <p:cNvPr id="50" name="Ellipszis 384"/>
            <p:cNvSpPr/>
            <p:nvPr/>
          </p:nvSpPr>
          <p:spPr bwMode="auto">
            <a:xfrm>
              <a:off x="12876846" y="38598189"/>
              <a:ext cx="563112" cy="55835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M</a:t>
              </a:r>
              <a:endParaRPr lang="en-GB" sz="1000" dirty="0">
                <a:solidFill>
                  <a:prstClr val="white"/>
                </a:solidFill>
              </a:endParaRPr>
            </a:p>
          </p:txBody>
        </p:sp>
        <p:sp>
          <p:nvSpPr>
            <p:cNvPr id="51" name="Ellipszis 384"/>
            <p:cNvSpPr/>
            <p:nvPr/>
          </p:nvSpPr>
          <p:spPr bwMode="auto">
            <a:xfrm>
              <a:off x="13980525" y="38409323"/>
              <a:ext cx="563112" cy="558359"/>
            </a:xfrm>
            <a:prstGeom prst="ellipse">
              <a:avLst/>
            </a:prstGeom>
            <a:solidFill>
              <a:schemeClr val="tx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F</a:t>
              </a:r>
              <a:endParaRPr lang="en-GB" sz="1000" dirty="0">
                <a:solidFill>
                  <a:prstClr val="white"/>
                </a:solidFill>
              </a:endParaRPr>
            </a:p>
          </p:txBody>
        </p:sp>
        <p:cxnSp>
          <p:nvCxnSpPr>
            <p:cNvPr id="52" name="Egyenes összekötő nyíllal 391"/>
            <p:cNvCxnSpPr/>
            <p:nvPr/>
          </p:nvCxnSpPr>
          <p:spPr bwMode="auto">
            <a:xfrm flipH="1">
              <a:off x="14326145" y="38071378"/>
              <a:ext cx="132791" cy="295883"/>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sp>
          <p:nvSpPr>
            <p:cNvPr id="53" name="Ellipszis 384"/>
            <p:cNvSpPr/>
            <p:nvPr/>
          </p:nvSpPr>
          <p:spPr bwMode="auto">
            <a:xfrm>
              <a:off x="15122959" y="38598189"/>
              <a:ext cx="563112" cy="558359"/>
            </a:xfrm>
            <a:prstGeom prst="ellipse">
              <a:avLst/>
            </a:prstGeom>
            <a:solidFill>
              <a:schemeClr val="tx1">
                <a:lumMod val="65000"/>
                <a:lumOff val="3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F</a:t>
              </a:r>
              <a:endParaRPr lang="en-GB" sz="1000" dirty="0">
                <a:solidFill>
                  <a:prstClr val="white"/>
                </a:solidFill>
              </a:endParaRPr>
            </a:p>
          </p:txBody>
        </p:sp>
        <p:sp>
          <p:nvSpPr>
            <p:cNvPr id="54" name="Ellipszis 384"/>
            <p:cNvSpPr/>
            <p:nvPr/>
          </p:nvSpPr>
          <p:spPr bwMode="auto">
            <a:xfrm>
              <a:off x="14390503" y="39540689"/>
              <a:ext cx="563112" cy="55835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en-GB" sz="1000" dirty="0" smtClean="0">
                  <a:solidFill>
                    <a:prstClr val="white"/>
                  </a:solidFill>
                </a:rPr>
                <a:t>M</a:t>
              </a:r>
              <a:endParaRPr lang="en-GB" sz="1000" dirty="0">
                <a:solidFill>
                  <a:prstClr val="white"/>
                </a:solidFill>
              </a:endParaRPr>
            </a:p>
          </p:txBody>
        </p:sp>
        <p:cxnSp>
          <p:nvCxnSpPr>
            <p:cNvPr id="55" name="Egyenes összekötő nyíllal 391"/>
            <p:cNvCxnSpPr/>
            <p:nvPr/>
          </p:nvCxnSpPr>
          <p:spPr bwMode="auto">
            <a:xfrm flipV="1">
              <a:off x="14884585" y="39173044"/>
              <a:ext cx="298206" cy="349122"/>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cxnSp>
          <p:nvCxnSpPr>
            <p:cNvPr id="56" name="Egyenes összekötő nyíllal 389"/>
            <p:cNvCxnSpPr/>
            <p:nvPr/>
          </p:nvCxnSpPr>
          <p:spPr bwMode="auto">
            <a:xfrm flipV="1">
              <a:off x="13515355" y="38747679"/>
              <a:ext cx="376544" cy="77481"/>
            </a:xfrm>
            <a:prstGeom prst="straightConnector1">
              <a:avLst/>
            </a:prstGeom>
            <a:ln w="38100">
              <a:solidFill>
                <a:srgbClr val="5E66E6"/>
              </a:solidFill>
              <a:tailEnd type="arrow"/>
            </a:ln>
          </p:spPr>
          <p:style>
            <a:lnRef idx="1">
              <a:schemeClr val="accent1"/>
            </a:lnRef>
            <a:fillRef idx="0">
              <a:schemeClr val="accent1"/>
            </a:fillRef>
            <a:effectRef idx="0">
              <a:schemeClr val="accent1"/>
            </a:effectRef>
            <a:fontRef idx="minor">
              <a:schemeClr val="tx1"/>
            </a:fontRef>
          </p:style>
        </p:cxnSp>
      </p:grpSp>
      <p:sp>
        <p:nvSpPr>
          <p:cNvPr id="57" name="Oval 56"/>
          <p:cNvSpPr/>
          <p:nvPr/>
        </p:nvSpPr>
        <p:spPr>
          <a:xfrm>
            <a:off x="1720124" y="3952871"/>
            <a:ext cx="1584000" cy="66600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effectLst>
            <a:outerShdw blurRad="50800" dist="762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GB" sz="1000" dirty="0" smtClean="0">
                <a:solidFill>
                  <a:prstClr val="black"/>
                </a:solidFill>
              </a:rPr>
              <a:t>Using </a:t>
            </a:r>
            <a:r>
              <a:rPr lang="en-GB" sz="1000" dirty="0" err="1" smtClean="0">
                <a:solidFill>
                  <a:prstClr val="black"/>
                </a:solidFill>
              </a:rPr>
              <a:t>Orthology</a:t>
            </a:r>
            <a:r>
              <a:rPr lang="en-GB" sz="1000" dirty="0" smtClean="0">
                <a:solidFill>
                  <a:prstClr val="black"/>
                </a:solidFill>
              </a:rPr>
              <a:t> databases</a:t>
            </a:r>
            <a:endParaRPr lang="en-GB" sz="1000" dirty="0">
              <a:solidFill>
                <a:prstClr val="black"/>
              </a:solidFill>
            </a:endParaRPr>
          </a:p>
        </p:txBody>
      </p:sp>
      <p:sp>
        <p:nvSpPr>
          <p:cNvPr id="58" name="Oval 57"/>
          <p:cNvSpPr/>
          <p:nvPr/>
        </p:nvSpPr>
        <p:spPr>
          <a:xfrm>
            <a:off x="2443133" y="3207474"/>
            <a:ext cx="1583335" cy="666272"/>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effectLst>
            <a:outerShdw blurRad="50800" dist="762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GB" sz="1000" dirty="0" smtClean="0">
                <a:solidFill>
                  <a:prstClr val="black"/>
                </a:solidFill>
              </a:rPr>
              <a:t>Collecting spec </a:t>
            </a:r>
            <a:r>
              <a:rPr lang="en-GB" sz="1000" smtClean="0">
                <a:solidFill>
                  <a:prstClr val="black"/>
                </a:solidFill>
              </a:rPr>
              <a:t>gene lists</a:t>
            </a:r>
            <a:br>
              <a:rPr lang="en-GB" sz="1000" smtClean="0">
                <a:solidFill>
                  <a:prstClr val="black"/>
                </a:solidFill>
              </a:rPr>
            </a:br>
            <a:r>
              <a:rPr lang="en-GB" sz="1000" smtClean="0">
                <a:solidFill>
                  <a:prstClr val="black"/>
                </a:solidFill>
              </a:rPr>
              <a:t>(or </a:t>
            </a:r>
            <a:r>
              <a:rPr lang="en-GB" sz="1000" dirty="0" smtClean="0">
                <a:solidFill>
                  <a:prstClr val="black"/>
                </a:solidFill>
              </a:rPr>
              <a:t>GO terms).</a:t>
            </a:r>
            <a:endParaRPr lang="en-GB" sz="1000" dirty="0">
              <a:solidFill>
                <a:prstClr val="black"/>
              </a:solidFill>
            </a:endParaRPr>
          </a:p>
        </p:txBody>
      </p:sp>
      <p:sp>
        <p:nvSpPr>
          <p:cNvPr id="59" name="Oval 58"/>
          <p:cNvSpPr/>
          <p:nvPr/>
        </p:nvSpPr>
        <p:spPr>
          <a:xfrm>
            <a:off x="4975673" y="3205767"/>
            <a:ext cx="1584000" cy="66600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effectLst>
            <a:outerShdw blurRad="50800" dist="762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GB" sz="1000" dirty="0" smtClean="0">
                <a:solidFill>
                  <a:prstClr val="black"/>
                </a:solidFill>
              </a:rPr>
              <a:t>Adding PPI interactions &amp; network </a:t>
            </a:r>
            <a:endParaRPr lang="en-GB" sz="1000" dirty="0">
              <a:solidFill>
                <a:prstClr val="black"/>
              </a:solidFill>
            </a:endParaRPr>
          </a:p>
        </p:txBody>
      </p:sp>
      <p:sp>
        <p:nvSpPr>
          <p:cNvPr id="60" name="Oval 59"/>
          <p:cNvSpPr/>
          <p:nvPr/>
        </p:nvSpPr>
        <p:spPr>
          <a:xfrm>
            <a:off x="5775045" y="3955281"/>
            <a:ext cx="1584000" cy="66600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effectLst>
            <a:outerShdw blurRad="50800" dist="762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GB" sz="1000" dirty="0" smtClean="0">
                <a:solidFill>
                  <a:prstClr val="black"/>
                </a:solidFill>
              </a:rPr>
              <a:t>Adding first neighbour proteins</a:t>
            </a:r>
            <a:endParaRPr lang="en-GB" sz="1000" dirty="0">
              <a:solidFill>
                <a:prstClr val="black"/>
              </a:solidFill>
            </a:endParaRPr>
          </a:p>
        </p:txBody>
      </p:sp>
      <p:sp>
        <p:nvSpPr>
          <p:cNvPr id="61" name="Oval 60"/>
          <p:cNvSpPr/>
          <p:nvPr/>
        </p:nvSpPr>
        <p:spPr>
          <a:xfrm>
            <a:off x="2623168" y="4612570"/>
            <a:ext cx="1330463" cy="855025"/>
          </a:xfrm>
          <a:prstGeom prst="ellipse">
            <a:avLst/>
          </a:prstGeom>
          <a:solidFill>
            <a:srgbClr val="00B0F0"/>
          </a:solidFill>
          <a:effectLst>
            <a:outerShdw blurRad="50800" dist="762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en-GB" sz="1000" dirty="0" smtClean="0">
                <a:solidFill>
                  <a:prstClr val="white"/>
                </a:solidFill>
              </a:rPr>
              <a:t>Determine and compare overlapping proteins</a:t>
            </a:r>
            <a:endParaRPr lang="en-GB" sz="1000" dirty="0">
              <a:solidFill>
                <a:prstClr val="white"/>
              </a:solidFill>
            </a:endParaRPr>
          </a:p>
        </p:txBody>
      </p:sp>
      <p:grpSp>
        <p:nvGrpSpPr>
          <p:cNvPr id="62" name="Group 61"/>
          <p:cNvGrpSpPr/>
          <p:nvPr/>
        </p:nvGrpSpPr>
        <p:grpSpPr>
          <a:xfrm>
            <a:off x="3718031" y="4085182"/>
            <a:ext cx="1526815" cy="935069"/>
            <a:chOff x="10060428" y="623415"/>
            <a:chExt cx="2484098" cy="1521340"/>
          </a:xfrm>
        </p:grpSpPr>
        <p:pic>
          <p:nvPicPr>
            <p:cNvPr id="63" name="Picture 62" descr="72883965.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060428" y="623415"/>
              <a:ext cx="2484098" cy="1521340"/>
            </a:xfrm>
            <a:prstGeom prst="rect">
              <a:avLst/>
            </a:prstGeom>
          </p:spPr>
        </p:pic>
        <p:pic>
          <p:nvPicPr>
            <p:cNvPr id="64" name="Picture 63" descr="Screenshot 2014-11-15 03.59.02.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533280" y="789182"/>
              <a:ext cx="1520346" cy="832760"/>
            </a:xfrm>
            <a:prstGeom prst="rect">
              <a:avLst/>
            </a:prstGeom>
          </p:spPr>
        </p:pic>
      </p:grpSp>
      <p:cxnSp>
        <p:nvCxnSpPr>
          <p:cNvPr id="65" name="Curved Connector 64"/>
          <p:cNvCxnSpPr/>
          <p:nvPr/>
        </p:nvCxnSpPr>
        <p:spPr>
          <a:xfrm rot="10800000" flipV="1">
            <a:off x="3515088" y="3919663"/>
            <a:ext cx="945670" cy="692907"/>
          </a:xfrm>
          <a:prstGeom prst="curvedConnector3">
            <a:avLst>
              <a:gd name="adj1" fmla="val 65260"/>
            </a:avLst>
          </a:prstGeom>
          <a:ln w="63500">
            <a:solidFill>
              <a:srgbClr val="5E66E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urved Connector 65"/>
          <p:cNvCxnSpPr/>
          <p:nvPr/>
        </p:nvCxnSpPr>
        <p:spPr>
          <a:xfrm>
            <a:off x="4541686" y="3919663"/>
            <a:ext cx="1039213" cy="649830"/>
          </a:xfrm>
          <a:prstGeom prst="curvedConnector3">
            <a:avLst>
              <a:gd name="adj1" fmla="val 50000"/>
            </a:avLst>
          </a:prstGeom>
          <a:ln w="63500">
            <a:solidFill>
              <a:srgbClr val="5E66E6"/>
            </a:solidFill>
            <a:tailEnd type="triangle"/>
          </a:ln>
        </p:spPr>
        <p:style>
          <a:lnRef idx="2">
            <a:schemeClr val="accent1"/>
          </a:lnRef>
          <a:fillRef idx="0">
            <a:schemeClr val="accent1"/>
          </a:fillRef>
          <a:effectRef idx="1">
            <a:schemeClr val="accent1"/>
          </a:effectRef>
          <a:fontRef idx="minor">
            <a:schemeClr val="tx1"/>
          </a:fontRef>
        </p:style>
      </p:cxnSp>
      <p:pic>
        <p:nvPicPr>
          <p:cNvPr id="67" name="Picture 66" descr="small.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214068" y="6129538"/>
            <a:ext cx="239559" cy="494574"/>
          </a:xfrm>
          <a:prstGeom prst="rect">
            <a:avLst/>
          </a:prstGeom>
        </p:spPr>
      </p:pic>
      <p:pic>
        <p:nvPicPr>
          <p:cNvPr id="68" name="Picture 67" descr="small.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337337" y="5662592"/>
            <a:ext cx="556788" cy="1149498"/>
          </a:xfrm>
          <a:prstGeom prst="rect">
            <a:avLst/>
          </a:prstGeom>
        </p:spPr>
      </p:pic>
      <p:sp>
        <p:nvSpPr>
          <p:cNvPr id="69" name="Dodecagon 68"/>
          <p:cNvSpPr/>
          <p:nvPr/>
        </p:nvSpPr>
        <p:spPr>
          <a:xfrm>
            <a:off x="3354632" y="5600722"/>
            <a:ext cx="557137" cy="552096"/>
          </a:xfrm>
          <a:prstGeom prst="dodec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400"/>
            <a:r>
              <a:rPr lang="en-US" dirty="0" smtClean="0">
                <a:solidFill>
                  <a:prstClr val="white"/>
                </a:solidFill>
              </a:rPr>
              <a:t>T</a:t>
            </a:r>
            <a:endParaRPr lang="en-US" dirty="0">
              <a:solidFill>
                <a:prstClr val="white"/>
              </a:solidFill>
            </a:endParaRPr>
          </a:p>
        </p:txBody>
      </p:sp>
      <p:sp>
        <p:nvSpPr>
          <p:cNvPr id="70" name="Dodecagon 69"/>
          <p:cNvSpPr/>
          <p:nvPr/>
        </p:nvSpPr>
        <p:spPr>
          <a:xfrm>
            <a:off x="3457616" y="6214688"/>
            <a:ext cx="351168" cy="316620"/>
          </a:xfrm>
          <a:prstGeom prst="dodecagon">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defTabSz="914400"/>
            <a:r>
              <a:rPr lang="en-US" sz="1200" dirty="0" smtClean="0">
                <a:solidFill>
                  <a:prstClr val="white"/>
                </a:solidFill>
              </a:rPr>
              <a:t>T</a:t>
            </a:r>
            <a:endParaRPr lang="en-US" sz="1200" dirty="0">
              <a:solidFill>
                <a:prstClr val="white"/>
              </a:solidFill>
            </a:endParaRPr>
          </a:p>
        </p:txBody>
      </p:sp>
      <p:sp>
        <p:nvSpPr>
          <p:cNvPr id="71" name="Rectangle 70"/>
          <p:cNvSpPr/>
          <p:nvPr/>
        </p:nvSpPr>
        <p:spPr>
          <a:xfrm>
            <a:off x="5431032" y="5788223"/>
            <a:ext cx="458780" cy="584775"/>
          </a:xfrm>
          <a:prstGeom prst="rect">
            <a:avLst/>
          </a:prstGeom>
        </p:spPr>
        <p:txBody>
          <a:bodyPr wrap="none">
            <a:spAutoFit/>
          </a:bodyPr>
          <a:lstStyle/>
          <a:p>
            <a:pPr defTabSz="914400"/>
            <a:r>
              <a:rPr lang="en-GB" sz="3200" smtClean="0">
                <a:solidFill>
                  <a:prstClr val="white"/>
                </a:solidFill>
              </a:rPr>
              <a:t>A</a:t>
            </a:r>
            <a:endParaRPr lang="en-US" sz="3200" dirty="0">
              <a:solidFill>
                <a:prstClr val="black"/>
              </a:solidFill>
            </a:endParaRPr>
          </a:p>
        </p:txBody>
      </p:sp>
      <p:sp>
        <p:nvSpPr>
          <p:cNvPr id="72" name="Rectangle 71"/>
          <p:cNvSpPr/>
          <p:nvPr/>
        </p:nvSpPr>
        <p:spPr>
          <a:xfrm>
            <a:off x="5130542" y="6384976"/>
            <a:ext cx="320922" cy="584775"/>
          </a:xfrm>
          <a:prstGeom prst="rect">
            <a:avLst/>
          </a:prstGeom>
        </p:spPr>
        <p:txBody>
          <a:bodyPr wrap="none">
            <a:spAutoFit/>
          </a:bodyPr>
          <a:lstStyle/>
          <a:p>
            <a:pPr defTabSz="914400"/>
            <a:r>
              <a:rPr lang="en-GB" sz="1600" smtClean="0">
                <a:solidFill>
                  <a:prstClr val="white"/>
                </a:solidFill>
              </a:rPr>
              <a:t>A</a:t>
            </a:r>
          </a:p>
          <a:p>
            <a:pPr defTabSz="914400"/>
            <a:endParaRPr lang="en-US" sz="1600" dirty="0">
              <a:solidFill>
                <a:prstClr val="black"/>
              </a:solidFill>
            </a:endParaRPr>
          </a:p>
        </p:txBody>
      </p:sp>
      <p:pic>
        <p:nvPicPr>
          <p:cNvPr id="73" name="Picture 72"/>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213604" y="4545402"/>
            <a:ext cx="2483063" cy="2424082"/>
          </a:xfrm>
          <a:prstGeom prst="rect">
            <a:avLst/>
          </a:prstGeom>
        </p:spPr>
      </p:pic>
      <p:cxnSp>
        <p:nvCxnSpPr>
          <p:cNvPr id="74" name="Straight Arrow Connector 73"/>
          <p:cNvCxnSpPr/>
          <p:nvPr/>
        </p:nvCxnSpPr>
        <p:spPr>
          <a:xfrm flipH="1">
            <a:off x="2225617" y="5313231"/>
            <a:ext cx="312599" cy="230154"/>
          </a:xfrm>
          <a:prstGeom prst="straightConnector1">
            <a:avLst/>
          </a:prstGeom>
          <a:ln w="63500" cap="rnd">
            <a:solidFill>
              <a:srgbClr val="5E66E6"/>
            </a:solidFill>
            <a:round/>
            <a:tailEnd type="triangle"/>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8038559" y="5323849"/>
            <a:ext cx="1030749" cy="1195072"/>
          </a:xfrm>
          <a:prstGeom prst="rect">
            <a:avLst/>
          </a:prstGeom>
          <a:ln>
            <a:noFill/>
          </a:ln>
          <a:effectLst>
            <a:outerShdw blurRad="190500" algn="tl" rotWithShape="0">
              <a:srgbClr val="000000">
                <a:alpha val="70000"/>
              </a:srgbClr>
            </a:outerShdw>
          </a:effectLst>
        </p:spPr>
      </p:pic>
      <p:pic>
        <p:nvPicPr>
          <p:cNvPr id="76" name="Picture 75"/>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7453805" y="4056817"/>
            <a:ext cx="1642156" cy="10361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7" name="Straight Arrow Connector 76"/>
          <p:cNvCxnSpPr/>
          <p:nvPr/>
        </p:nvCxnSpPr>
        <p:spPr>
          <a:xfrm flipV="1">
            <a:off x="6418006" y="4823663"/>
            <a:ext cx="918177" cy="274950"/>
          </a:xfrm>
          <a:prstGeom prst="straightConnector1">
            <a:avLst/>
          </a:prstGeom>
          <a:ln w="63500" cap="rnd">
            <a:solidFill>
              <a:srgbClr val="5E66E6"/>
            </a:solidFill>
            <a:round/>
            <a:tailEnd type="triangle"/>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4008663" y="5925921"/>
            <a:ext cx="1072522" cy="633748"/>
          </a:xfrm>
          <a:prstGeom prst="ellipse">
            <a:avLst/>
          </a:prstGeom>
          <a:solidFill>
            <a:srgbClr val="002060"/>
          </a:solidFill>
          <a:effectLst>
            <a:outerShdw blurRad="50800" dist="762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defTabSz="914400"/>
            <a:r>
              <a:rPr lang="en-GB" sz="1000" smtClean="0">
                <a:solidFill>
                  <a:prstClr val="white"/>
                </a:solidFill>
              </a:rPr>
              <a:t>Experimental tests</a:t>
            </a:r>
            <a:endParaRPr lang="en-GB" sz="1000" dirty="0">
              <a:solidFill>
                <a:prstClr val="white"/>
              </a:solidFill>
            </a:endParaRPr>
          </a:p>
        </p:txBody>
      </p:sp>
      <p:cxnSp>
        <p:nvCxnSpPr>
          <p:cNvPr id="79" name="Straight Arrow Connector 78"/>
          <p:cNvCxnSpPr/>
          <p:nvPr/>
        </p:nvCxnSpPr>
        <p:spPr>
          <a:xfrm>
            <a:off x="5907007" y="6020030"/>
            <a:ext cx="244279" cy="0"/>
          </a:xfrm>
          <a:prstGeom prst="straightConnector1">
            <a:avLst/>
          </a:prstGeom>
          <a:ln w="63500" cap="rnd">
            <a:solidFill>
              <a:srgbClr val="5E66E6"/>
            </a:solidFill>
            <a:round/>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367159" y="5974916"/>
            <a:ext cx="952505" cy="276999"/>
          </a:xfrm>
          <a:prstGeom prst="rect">
            <a:avLst/>
          </a:prstGeom>
        </p:spPr>
        <p:txBody>
          <a:bodyPr wrap="none" rtlCol="0">
            <a:spAutoFit/>
          </a:bodyPr>
          <a:lstStyle/>
          <a:p>
            <a:pPr defTabSz="914400"/>
            <a:r>
              <a:rPr lang="en-US" sz="1200" i="1" dirty="0" smtClean="0">
                <a:solidFill>
                  <a:srgbClr val="4BACC6"/>
                </a:solidFill>
              </a:rPr>
              <a:t>In progress</a:t>
            </a:r>
            <a:endParaRPr lang="en-US" sz="1200" i="1" dirty="0">
              <a:solidFill>
                <a:srgbClr val="4BACC6"/>
              </a:solidFill>
            </a:endParaRPr>
          </a:p>
        </p:txBody>
      </p:sp>
      <p:sp>
        <p:nvSpPr>
          <p:cNvPr id="81" name="Rounded Rectangle 80"/>
          <p:cNvSpPr/>
          <p:nvPr/>
        </p:nvSpPr>
        <p:spPr>
          <a:xfrm>
            <a:off x="107504" y="1505054"/>
            <a:ext cx="899676" cy="401961"/>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smtClean="0">
                <a:solidFill>
                  <a:srgbClr val="4BACC6"/>
                </a:solidFill>
                <a:latin typeface="Nanum Brush Script" charset="-127"/>
                <a:ea typeface="Nanum Brush Script" charset="-127"/>
                <a:cs typeface="Nanum Brush Script" charset="-127"/>
              </a:rPr>
              <a:t>Hypothesis &amp; Big Idea</a:t>
            </a:r>
            <a:endParaRPr lang="en-US" sz="1200">
              <a:solidFill>
                <a:srgbClr val="4BACC6"/>
              </a:solidFill>
              <a:latin typeface="Nanum Brush Script" charset="-127"/>
              <a:ea typeface="Nanum Brush Script" charset="-127"/>
              <a:cs typeface="Nanum Brush Script" charset="-127"/>
            </a:endParaRPr>
          </a:p>
        </p:txBody>
      </p:sp>
      <p:sp>
        <p:nvSpPr>
          <p:cNvPr id="82" name="Rounded Rectangle 81"/>
          <p:cNvSpPr/>
          <p:nvPr/>
        </p:nvSpPr>
        <p:spPr>
          <a:xfrm>
            <a:off x="109211" y="2103712"/>
            <a:ext cx="899675" cy="401961"/>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dirty="0" smtClean="0">
                <a:solidFill>
                  <a:srgbClr val="4BACC6"/>
                </a:solidFill>
                <a:latin typeface="Nanum Brush Script" charset="-127"/>
                <a:ea typeface="Nanum Brush Script" charset="-127"/>
                <a:cs typeface="Nanum Brush Script" charset="-127"/>
              </a:rPr>
              <a:t>Testing on</a:t>
            </a:r>
            <a:endParaRPr lang="en-US" sz="1200" dirty="0">
              <a:solidFill>
                <a:srgbClr val="4BACC6"/>
              </a:solidFill>
              <a:latin typeface="Nanum Brush Script" charset="-127"/>
              <a:ea typeface="Nanum Brush Script" charset="-127"/>
              <a:cs typeface="Nanum Brush Script" charset="-127"/>
            </a:endParaRPr>
          </a:p>
        </p:txBody>
      </p:sp>
      <p:sp>
        <p:nvSpPr>
          <p:cNvPr id="83" name="Rectangle 82"/>
          <p:cNvSpPr>
            <a:spLocks noChangeArrowheads="1"/>
          </p:cNvSpPr>
          <p:nvPr/>
        </p:nvSpPr>
        <p:spPr bwMode="auto">
          <a:xfrm>
            <a:off x="1015790" y="2094531"/>
            <a:ext cx="2182267" cy="469105"/>
          </a:xfrm>
          <a:prstGeom prst="rect">
            <a:avLst/>
          </a:prstGeom>
          <a:noFill/>
          <a:ln w="9525">
            <a:noFill/>
            <a:miter lim="800000"/>
            <a:headEnd/>
            <a:tailEnd/>
          </a:ln>
        </p:spPr>
        <p:txBody>
          <a:bodyPr wrap="square" lIns="129287" tIns="64644" rIns="129287" bIns="64644" anchor="ctr">
            <a:spAutoFit/>
          </a:bodyPr>
          <a:lstStyle/>
          <a:p>
            <a:pPr algn="ctr" defTabSz="1292225"/>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Arabidopsis &amp; Human T-Cells with cell size function</a:t>
            </a:r>
            <a:endParaRPr lang="en-GB" sz="1100" dirty="0">
              <a:solidFill>
                <a:srgbClr val="F79646">
                  <a:lumMod val="50000"/>
                </a:srgbClr>
              </a:solidFill>
              <a:latin typeface="Helvetica LT Std Black Condensed Oblique" charset="0"/>
              <a:ea typeface="Helvetica LT Std Black Condensed Oblique" charset="0"/>
              <a:cs typeface="Helvetica LT Std Black Condensed Oblique" charset="0"/>
            </a:endParaRPr>
          </a:p>
        </p:txBody>
      </p:sp>
      <p:grpSp>
        <p:nvGrpSpPr>
          <p:cNvPr id="85" name="Group 84"/>
          <p:cNvGrpSpPr/>
          <p:nvPr/>
        </p:nvGrpSpPr>
        <p:grpSpPr>
          <a:xfrm>
            <a:off x="8200606" y="3235431"/>
            <a:ext cx="870331" cy="502198"/>
            <a:chOff x="8138690" y="3507221"/>
            <a:chExt cx="870331" cy="502198"/>
          </a:xfrm>
        </p:grpSpPr>
        <p:pic>
          <p:nvPicPr>
            <p:cNvPr id="86" name="Picture 85" descr="Screenshot 2014-09-05 14.05.44.png"/>
            <p:cNvPicPr>
              <a:picLocks noChangeAspect="1"/>
            </p:cNvPicPr>
            <p:nvPr/>
          </p:nvPicPr>
          <p:blipFill>
            <a:blip r:embed="rId22" cstate="print">
              <a:alphaModFix amt="60000"/>
              <a:extLst>
                <a:ext uri="{28A0092B-C50C-407E-A947-70E740481C1C}">
                  <a14:useLocalDpi xmlns:a14="http://schemas.microsoft.com/office/drawing/2010/main"/>
                </a:ext>
              </a:extLst>
            </a:blip>
            <a:stretch>
              <a:fillRect/>
            </a:stretch>
          </p:blipFill>
          <p:spPr>
            <a:xfrm>
              <a:off x="8138690" y="3796417"/>
              <a:ext cx="870331" cy="213002"/>
            </a:xfrm>
            <a:prstGeom prst="rect">
              <a:avLst/>
            </a:prstGeom>
            <a:noFill/>
          </p:spPr>
        </p:pic>
        <p:pic>
          <p:nvPicPr>
            <p:cNvPr id="87" name="Picture 86" descr="Screenshot 2014-09-05 14.05.57.png"/>
            <p:cNvPicPr>
              <a:picLocks noChangeAspect="1"/>
            </p:cNvPicPr>
            <p:nvPr/>
          </p:nvPicPr>
          <p:blipFill>
            <a:blip r:embed="rId23" cstate="print">
              <a:alphaModFix amt="60000"/>
              <a:extLst>
                <a:ext uri="{28A0092B-C50C-407E-A947-70E740481C1C}">
                  <a14:useLocalDpi xmlns:a14="http://schemas.microsoft.com/office/drawing/2010/main"/>
                </a:ext>
              </a:extLst>
            </a:blip>
            <a:stretch>
              <a:fillRect/>
            </a:stretch>
          </p:blipFill>
          <p:spPr>
            <a:xfrm>
              <a:off x="8361106" y="3507221"/>
              <a:ext cx="425498" cy="257989"/>
            </a:xfrm>
            <a:prstGeom prst="rect">
              <a:avLst/>
            </a:prstGeom>
            <a:noFill/>
          </p:spPr>
        </p:pic>
      </p:grpSp>
      <p:grpSp>
        <p:nvGrpSpPr>
          <p:cNvPr id="88" name="Group 87"/>
          <p:cNvGrpSpPr/>
          <p:nvPr/>
        </p:nvGrpSpPr>
        <p:grpSpPr>
          <a:xfrm>
            <a:off x="220426" y="3345526"/>
            <a:ext cx="2041045" cy="460837"/>
            <a:chOff x="172889" y="3569312"/>
            <a:chExt cx="2041045" cy="460837"/>
          </a:xfrm>
        </p:grpSpPr>
        <p:pic>
          <p:nvPicPr>
            <p:cNvPr id="89" name="Picture 88" descr="Screen Shot 2014-09-07 at 20.31.57.png"/>
            <p:cNvPicPr>
              <a:picLocks noChangeAspect="1"/>
            </p:cNvPicPr>
            <p:nvPr/>
          </p:nvPicPr>
          <p:blipFill>
            <a:blip r:embed="rId24" cstate="print">
              <a:alphaModFix amt="60000"/>
              <a:extLst>
                <a:ext uri="{28A0092B-C50C-407E-A947-70E740481C1C}">
                  <a14:useLocalDpi xmlns:a14="http://schemas.microsoft.com/office/drawing/2010/main"/>
                </a:ext>
              </a:extLst>
            </a:blip>
            <a:stretch>
              <a:fillRect/>
            </a:stretch>
          </p:blipFill>
          <p:spPr>
            <a:xfrm>
              <a:off x="172889" y="3583015"/>
              <a:ext cx="398738" cy="396866"/>
            </a:xfrm>
            <a:prstGeom prst="rect">
              <a:avLst/>
            </a:prstGeom>
            <a:noFill/>
          </p:spPr>
        </p:pic>
        <p:pic>
          <p:nvPicPr>
            <p:cNvPr id="90" name="Picture 89" descr="Screen Shot 2014-09-07 at 20.33.41.png"/>
            <p:cNvPicPr>
              <a:picLocks noChangeAspect="1"/>
            </p:cNvPicPr>
            <p:nvPr/>
          </p:nvPicPr>
          <p:blipFill>
            <a:blip r:embed="rId25" cstate="print">
              <a:alphaModFix amt="60000"/>
              <a:extLst>
                <a:ext uri="{28A0092B-C50C-407E-A947-70E740481C1C}">
                  <a14:useLocalDpi xmlns:a14="http://schemas.microsoft.com/office/drawing/2010/main"/>
                </a:ext>
              </a:extLst>
            </a:blip>
            <a:stretch>
              <a:fillRect/>
            </a:stretch>
          </p:blipFill>
          <p:spPr>
            <a:xfrm>
              <a:off x="1250688" y="3800651"/>
              <a:ext cx="963246" cy="229498"/>
            </a:xfrm>
            <a:prstGeom prst="rect">
              <a:avLst/>
            </a:prstGeom>
            <a:noFill/>
          </p:spPr>
        </p:pic>
        <p:pic>
          <p:nvPicPr>
            <p:cNvPr id="91" name="Picture 90"/>
            <p:cNvPicPr>
              <a:picLocks noChangeAspect="1"/>
            </p:cNvPicPr>
            <p:nvPr/>
          </p:nvPicPr>
          <p:blipFill>
            <a:blip r:embed="rId26" cstate="print">
              <a:alphaModFix amt="60000"/>
              <a:extLst>
                <a:ext uri="{28A0092B-C50C-407E-A947-70E740481C1C}">
                  <a14:useLocalDpi xmlns:a14="http://schemas.microsoft.com/office/drawing/2010/main"/>
                </a:ext>
              </a:extLst>
            </a:blip>
            <a:stretch>
              <a:fillRect/>
            </a:stretch>
          </p:blipFill>
          <p:spPr>
            <a:xfrm>
              <a:off x="1266873" y="3573944"/>
              <a:ext cx="920809" cy="233490"/>
            </a:xfrm>
            <a:prstGeom prst="rect">
              <a:avLst/>
            </a:prstGeom>
            <a:noFill/>
          </p:spPr>
        </p:pic>
        <p:pic>
          <p:nvPicPr>
            <p:cNvPr id="92" name="Picture 91"/>
            <p:cNvPicPr>
              <a:picLocks noChangeAspect="1"/>
            </p:cNvPicPr>
            <p:nvPr/>
          </p:nvPicPr>
          <p:blipFill>
            <a:blip r:embed="rId27">
              <a:alphaModFix amt="60000"/>
            </a:blip>
            <a:stretch>
              <a:fillRect/>
            </a:stretch>
          </p:blipFill>
          <p:spPr>
            <a:xfrm>
              <a:off x="589345" y="3569312"/>
              <a:ext cx="606825" cy="425475"/>
            </a:xfrm>
            <a:prstGeom prst="rect">
              <a:avLst/>
            </a:prstGeom>
            <a:noFill/>
          </p:spPr>
        </p:pic>
      </p:grpSp>
      <p:grpSp>
        <p:nvGrpSpPr>
          <p:cNvPr id="93" name="Group 92"/>
          <p:cNvGrpSpPr/>
          <p:nvPr/>
        </p:nvGrpSpPr>
        <p:grpSpPr>
          <a:xfrm>
            <a:off x="390584" y="3967656"/>
            <a:ext cx="1155724" cy="548669"/>
            <a:chOff x="343047" y="4191442"/>
            <a:chExt cx="1155724" cy="548669"/>
          </a:xfrm>
        </p:grpSpPr>
        <p:pic>
          <p:nvPicPr>
            <p:cNvPr id="94" name="Picture 93"/>
            <p:cNvPicPr>
              <a:picLocks noChangeAspect="1"/>
            </p:cNvPicPr>
            <p:nvPr/>
          </p:nvPicPr>
          <p:blipFill>
            <a:blip r:embed="rId28" cstate="print">
              <a:alphaModFix amt="60000"/>
              <a:extLst>
                <a:ext uri="{28A0092B-C50C-407E-A947-70E740481C1C}">
                  <a14:useLocalDpi xmlns:a14="http://schemas.microsoft.com/office/drawing/2010/main"/>
                </a:ext>
              </a:extLst>
            </a:blip>
            <a:stretch>
              <a:fillRect/>
            </a:stretch>
          </p:blipFill>
          <p:spPr>
            <a:xfrm>
              <a:off x="426051" y="4191442"/>
              <a:ext cx="1015225" cy="275177"/>
            </a:xfrm>
            <a:prstGeom prst="rect">
              <a:avLst/>
            </a:prstGeom>
            <a:noFill/>
            <a:effectLst/>
          </p:spPr>
        </p:pic>
        <p:pic>
          <p:nvPicPr>
            <p:cNvPr id="95" name="Picture 94"/>
            <p:cNvPicPr>
              <a:picLocks noChangeAspect="1"/>
            </p:cNvPicPr>
            <p:nvPr/>
          </p:nvPicPr>
          <p:blipFill>
            <a:blip r:embed="rId29">
              <a:alphaModFix amt="60000"/>
              <a:extLst>
                <a:ext uri="{28A0092B-C50C-407E-A947-70E740481C1C}">
                  <a14:useLocalDpi xmlns:a14="http://schemas.microsoft.com/office/drawing/2010/main"/>
                </a:ext>
              </a:extLst>
            </a:blip>
            <a:stretch>
              <a:fillRect/>
            </a:stretch>
          </p:blipFill>
          <p:spPr>
            <a:xfrm>
              <a:off x="343047" y="4466619"/>
              <a:ext cx="1155724" cy="273492"/>
            </a:xfrm>
            <a:prstGeom prst="rect">
              <a:avLst/>
            </a:prstGeom>
            <a:noFill/>
            <a:effectLst/>
          </p:spPr>
        </p:pic>
      </p:grpSp>
      <p:sp>
        <p:nvSpPr>
          <p:cNvPr id="100" name="Rectangle 99"/>
          <p:cNvSpPr>
            <a:spLocks noChangeArrowheads="1"/>
          </p:cNvSpPr>
          <p:nvPr/>
        </p:nvSpPr>
        <p:spPr bwMode="auto">
          <a:xfrm>
            <a:off x="6642460" y="1370584"/>
            <a:ext cx="2711376" cy="1484767"/>
          </a:xfrm>
          <a:prstGeom prst="rect">
            <a:avLst/>
          </a:prstGeom>
          <a:noFill/>
          <a:ln w="9525">
            <a:noFill/>
            <a:miter lim="800000"/>
            <a:headEnd/>
            <a:tailEnd/>
          </a:ln>
        </p:spPr>
        <p:txBody>
          <a:bodyPr wrap="square" lIns="129287" tIns="64644" rIns="129287" bIns="64644" anchor="ctr">
            <a:spAutoFit/>
          </a:bodyPr>
          <a:lstStyle/>
          <a:p>
            <a:pPr marL="171450" indent="-171450" defTabSz="1292225">
              <a:buFont typeface="Arial" charset="0"/>
              <a:buChar char="•"/>
            </a:pPr>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Wet lab aided computational biology. - Not just theory.</a:t>
            </a:r>
            <a:b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br>
            <a:endPar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endParaRPr>
          </a:p>
          <a:p>
            <a:pPr marL="171450" indent="-171450" defTabSz="1292225">
              <a:buFont typeface="Arial" charset="0"/>
              <a:buChar char="•"/>
            </a:pPr>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New potential targets &amp; </a:t>
            </a:r>
            <a:r>
              <a:rPr lang="en-GB" sz="1100" dirty="0" err="1"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orthology</a:t>
            </a:r>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 relation.</a:t>
            </a:r>
            <a:b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br>
            <a:endPar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endParaRPr>
          </a:p>
          <a:p>
            <a:pPr marL="171450" indent="-171450" defTabSz="1292225">
              <a:buFont typeface="Arial" charset="0"/>
              <a:buChar char="•"/>
            </a:pPr>
            <a:r>
              <a:rPr lang="en-GB" sz="1100" dirty="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D</a:t>
            </a:r>
            <a:r>
              <a:rPr lang="en-GB" sz="1100" dirty="0" smtClean="0">
                <a:solidFill>
                  <a:srgbClr val="F79646">
                    <a:lumMod val="50000"/>
                  </a:srgbClr>
                </a:solidFill>
                <a:effectLst>
                  <a:outerShdw blurRad="38100" dist="38100" dir="2700000" algn="tl">
                    <a:srgbClr val="000000">
                      <a:alpha val="43137"/>
                    </a:srgbClr>
                  </a:outerShdw>
                </a:effectLst>
                <a:latin typeface="Helvetica LT Std Black Condensed Oblique" charset="0"/>
                <a:ea typeface="Helvetica LT Std Black Condensed Oblique" charset="0"/>
                <a:cs typeface="Helvetica LT Std Black Condensed Oblique" charset="0"/>
              </a:rPr>
              <a:t>ata visualization with Venn Diagrams</a:t>
            </a:r>
            <a:endParaRPr lang="en-GB" sz="1100" dirty="0">
              <a:solidFill>
                <a:srgbClr val="F79646">
                  <a:lumMod val="50000"/>
                </a:srgbClr>
              </a:solidFill>
              <a:latin typeface="Helvetica LT Std Black Condensed Oblique" charset="0"/>
              <a:ea typeface="Helvetica LT Std Black Condensed Oblique" charset="0"/>
              <a:cs typeface="Helvetica LT Std Black Condensed Oblique" charset="0"/>
            </a:endParaRPr>
          </a:p>
        </p:txBody>
      </p:sp>
      <p:sp>
        <p:nvSpPr>
          <p:cNvPr id="101" name="Rounded Rectangle 100"/>
          <p:cNvSpPr/>
          <p:nvPr/>
        </p:nvSpPr>
        <p:spPr>
          <a:xfrm>
            <a:off x="5741959" y="1428766"/>
            <a:ext cx="897996" cy="401961"/>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dirty="0" smtClean="0">
                <a:solidFill>
                  <a:srgbClr val="4BACC6"/>
                </a:solidFill>
                <a:latin typeface="Nanum Brush Script" charset="-127"/>
                <a:ea typeface="Nanum Brush Script" charset="-127"/>
                <a:cs typeface="Nanum Brush Script" charset="-127"/>
              </a:rPr>
              <a:t>Project’s importance</a:t>
            </a:r>
            <a:endParaRPr lang="en-US" sz="1200" dirty="0">
              <a:solidFill>
                <a:srgbClr val="4BACC6"/>
              </a:solidFill>
              <a:latin typeface="Nanum Brush Script" charset="-127"/>
              <a:ea typeface="Nanum Brush Script" charset="-127"/>
              <a:cs typeface="Nanum Brush Script" charset="-127"/>
            </a:endParaRPr>
          </a:p>
        </p:txBody>
      </p:sp>
      <p:sp>
        <p:nvSpPr>
          <p:cNvPr id="106" name="TextBox 105"/>
          <p:cNvSpPr txBox="1"/>
          <p:nvPr/>
        </p:nvSpPr>
        <p:spPr>
          <a:xfrm>
            <a:off x="373579" y="322018"/>
            <a:ext cx="8457936" cy="523220"/>
          </a:xfrm>
          <a:prstGeom prst="rect">
            <a:avLst/>
          </a:prstGeom>
          <a:solidFill>
            <a:srgbClr val="002060"/>
          </a:solidFill>
        </p:spPr>
        <p:txBody>
          <a:bodyPr wrap="square" rtlCol="0">
            <a:spAutoFit/>
          </a:bodyPr>
          <a:lstStyle/>
          <a:p>
            <a:pPr algn="ctr" defTabSz="914400"/>
            <a:r>
              <a:rPr lang="en-US" sz="2800" b="1" dirty="0" smtClean="0">
                <a:solidFill>
                  <a:prstClr val="white"/>
                </a:solidFill>
              </a:rPr>
              <a:t>Regulation of cell size based on </a:t>
            </a:r>
            <a:r>
              <a:rPr lang="en-US" sz="2800" b="1" dirty="0" err="1" smtClean="0">
                <a:solidFill>
                  <a:prstClr val="white"/>
                </a:solidFill>
              </a:rPr>
              <a:t>orthological</a:t>
            </a:r>
            <a:r>
              <a:rPr lang="en-US" sz="2800" b="1" dirty="0" smtClean="0">
                <a:solidFill>
                  <a:prstClr val="white"/>
                </a:solidFill>
              </a:rPr>
              <a:t> relation</a:t>
            </a:r>
            <a:endParaRPr lang="en-US" sz="2800" b="1" dirty="0">
              <a:solidFill>
                <a:prstClr val="white"/>
              </a:solidFill>
            </a:endParaRPr>
          </a:p>
        </p:txBody>
      </p:sp>
      <p:sp>
        <p:nvSpPr>
          <p:cNvPr id="110" name="TextBox 109"/>
          <p:cNvSpPr txBox="1"/>
          <p:nvPr/>
        </p:nvSpPr>
        <p:spPr>
          <a:xfrm>
            <a:off x="0" y="867900"/>
            <a:ext cx="9144000" cy="369332"/>
          </a:xfrm>
          <a:prstGeom prst="rect">
            <a:avLst/>
          </a:prstGeom>
        </p:spPr>
        <p:txBody>
          <a:bodyPr wrap="square" rtlCol="0">
            <a:spAutoFit/>
          </a:bodyPr>
          <a:lstStyle/>
          <a:p>
            <a:pPr algn="ctr" defTabSz="914400"/>
            <a:r>
              <a:rPr lang="en-US" u="sng" smtClean="0">
                <a:solidFill>
                  <a:srgbClr val="002060"/>
                </a:solidFill>
              </a:rPr>
              <a:t>www.orthologfindertool.com</a:t>
            </a:r>
            <a:endParaRPr lang="en-US" u="sng" dirty="0">
              <a:solidFill>
                <a:srgbClr val="002060"/>
              </a:solidFill>
            </a:endParaRPr>
          </a:p>
        </p:txBody>
      </p:sp>
    </p:spTree>
    <p:extLst>
      <p:ext uri="{BB962C8B-B14F-4D97-AF65-F5344CB8AC3E}">
        <p14:creationId xmlns:p14="http://schemas.microsoft.com/office/powerpoint/2010/main" val="8089360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0466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2817" y="1556792"/>
            <a:ext cx="2752296" cy="807146"/>
          </a:xfrm>
          <a:prstGeom prst="rect">
            <a:avLst/>
          </a:prstGeom>
        </p:spPr>
      </p:pic>
      <p:sp>
        <p:nvSpPr>
          <p:cNvPr id="12" name="TextBox 11"/>
          <p:cNvSpPr txBox="1"/>
          <p:nvPr/>
        </p:nvSpPr>
        <p:spPr>
          <a:xfrm>
            <a:off x="753238" y="2363938"/>
            <a:ext cx="2031454" cy="369332"/>
          </a:xfrm>
          <a:prstGeom prst="rect">
            <a:avLst/>
          </a:prstGeom>
        </p:spPr>
        <p:txBody>
          <a:bodyPr wrap="none" rtlCol="0">
            <a:spAutoFit/>
          </a:bodyPr>
          <a:lstStyle/>
          <a:p>
            <a:pPr defTabSz="914400"/>
            <a:r>
              <a:rPr lang="en-US" u="sng" smtClean="0">
                <a:solidFill>
                  <a:srgbClr val="002060"/>
                </a:solidFill>
              </a:rPr>
              <a:t>www.signalink.org</a:t>
            </a:r>
            <a:endParaRPr lang="en-US" u="sng" dirty="0">
              <a:solidFill>
                <a:srgbClr val="002060"/>
              </a:solidFill>
            </a:endParaRPr>
          </a:p>
        </p:txBody>
      </p:sp>
      <p:sp>
        <p:nvSpPr>
          <p:cNvPr id="2" name="TextBox 1"/>
          <p:cNvSpPr txBox="1"/>
          <p:nvPr/>
        </p:nvSpPr>
        <p:spPr>
          <a:xfrm>
            <a:off x="398415" y="5445223"/>
            <a:ext cx="2752296" cy="369332"/>
          </a:xfrm>
          <a:prstGeom prst="rect">
            <a:avLst/>
          </a:prstGeom>
          <a:noFill/>
        </p:spPr>
        <p:txBody>
          <a:bodyPr wrap="square" rtlCol="0">
            <a:spAutoFit/>
          </a:bodyPr>
          <a:lstStyle/>
          <a:p>
            <a:pPr defTabSz="914400"/>
            <a:r>
              <a:rPr lang="en-US" b="1" dirty="0" smtClean="0">
                <a:solidFill>
                  <a:prstClr val="black"/>
                </a:solidFill>
              </a:rPr>
              <a:t>Analysis of Network Motifs</a:t>
            </a:r>
          </a:p>
        </p:txBody>
      </p:sp>
      <p:sp>
        <p:nvSpPr>
          <p:cNvPr id="14" name="TextBox 13"/>
          <p:cNvSpPr txBox="1"/>
          <p:nvPr/>
        </p:nvSpPr>
        <p:spPr>
          <a:xfrm>
            <a:off x="3635896" y="1624101"/>
            <a:ext cx="4536504" cy="1169551"/>
          </a:xfrm>
          <a:prstGeom prst="rect">
            <a:avLst/>
          </a:prstGeom>
          <a:noFill/>
        </p:spPr>
        <p:txBody>
          <a:bodyPr wrap="square" rtlCol="0">
            <a:spAutoFit/>
          </a:bodyPr>
          <a:lstStyle/>
          <a:p>
            <a:pPr marL="285750" indent="-285750" defTabSz="914400">
              <a:buFontTx/>
              <a:buChar char="-"/>
            </a:pPr>
            <a:r>
              <a:rPr lang="en-US" sz="1400" dirty="0" smtClean="0">
                <a:solidFill>
                  <a:prstClr val="black"/>
                </a:solidFill>
              </a:rPr>
              <a:t>A manually curated &amp; integrated </a:t>
            </a:r>
            <a:r>
              <a:rPr lang="en-US" sz="1400" dirty="0">
                <a:solidFill>
                  <a:prstClr val="black"/>
                </a:solidFill>
              </a:rPr>
              <a:t>resource to analyze signaling pathway cross-talks, transcription factors, miRNAs and regulatory </a:t>
            </a:r>
            <a:r>
              <a:rPr lang="en-US" sz="1400" dirty="0" smtClean="0">
                <a:solidFill>
                  <a:prstClr val="black"/>
                </a:solidFill>
              </a:rPr>
              <a:t>enzymes</a:t>
            </a:r>
          </a:p>
          <a:p>
            <a:pPr marL="285750" indent="-285750" defTabSz="914400">
              <a:buFontTx/>
              <a:buChar char="-"/>
            </a:pPr>
            <a:r>
              <a:rPr lang="en-US" sz="1400" dirty="0" smtClean="0">
                <a:solidFill>
                  <a:prstClr val="black"/>
                </a:solidFill>
              </a:rPr>
              <a:t>My participation was the manual curation of the PPI connection in the NHR pathway.</a:t>
            </a:r>
            <a:endParaRPr lang="en-US" sz="1400" dirty="0">
              <a:solidFill>
                <a:prstClr val="black"/>
              </a:solidFill>
            </a:endParaRPr>
          </a:p>
        </p:txBody>
      </p:sp>
      <p:sp>
        <p:nvSpPr>
          <p:cNvPr id="15" name="TextBox 14"/>
          <p:cNvSpPr txBox="1"/>
          <p:nvPr/>
        </p:nvSpPr>
        <p:spPr>
          <a:xfrm>
            <a:off x="3635896" y="5337502"/>
            <a:ext cx="4536504" cy="954107"/>
          </a:xfrm>
          <a:prstGeom prst="rect">
            <a:avLst/>
          </a:prstGeom>
          <a:noFill/>
        </p:spPr>
        <p:txBody>
          <a:bodyPr wrap="square" rtlCol="0">
            <a:spAutoFit/>
          </a:bodyPr>
          <a:lstStyle/>
          <a:p>
            <a:pPr marL="285750" indent="-285750" defTabSz="914400">
              <a:buFontTx/>
              <a:buChar char="-"/>
            </a:pPr>
            <a:r>
              <a:rPr lang="en-US" sz="1400" dirty="0" smtClean="0">
                <a:solidFill>
                  <a:prstClr val="black"/>
                </a:solidFill>
              </a:rPr>
              <a:t>I was </a:t>
            </a:r>
            <a:r>
              <a:rPr lang="en-US" sz="1400" dirty="0" err="1" smtClean="0">
                <a:solidFill>
                  <a:prstClr val="black"/>
                </a:solidFill>
              </a:rPr>
              <a:t>analysing</a:t>
            </a:r>
            <a:r>
              <a:rPr lang="en-US" sz="1400" dirty="0" smtClean="0">
                <a:solidFill>
                  <a:prstClr val="black"/>
                </a:solidFill>
              </a:rPr>
              <a:t> the importance of those network motifs, which contains 3 nodes and 3 links in the regulation network of human proteins.</a:t>
            </a:r>
          </a:p>
          <a:p>
            <a:pPr marL="285750" indent="-285750" defTabSz="914400">
              <a:buFontTx/>
              <a:buChar char="-"/>
            </a:pPr>
            <a:r>
              <a:rPr lang="en-US" sz="1400" dirty="0" smtClean="0">
                <a:solidFill>
                  <a:prstClr val="black"/>
                </a:solidFill>
              </a:rPr>
              <a:t>I was found </a:t>
            </a:r>
            <a:r>
              <a:rPr lang="en-US" sz="1400" dirty="0" err="1" smtClean="0">
                <a:solidFill>
                  <a:prstClr val="black"/>
                </a:solidFill>
              </a:rPr>
              <a:t>significat</a:t>
            </a:r>
            <a:r>
              <a:rPr lang="en-US" sz="1400" dirty="0" smtClean="0">
                <a:solidFill>
                  <a:prstClr val="black"/>
                </a:solidFill>
              </a:rPr>
              <a:t> connection </a:t>
            </a:r>
            <a:endParaRPr lang="en-US" sz="1400" dirty="0">
              <a:solidFill>
                <a:prstClr val="black"/>
              </a:solidFill>
            </a:endParaRPr>
          </a:p>
        </p:txBody>
      </p:sp>
      <p:sp>
        <p:nvSpPr>
          <p:cNvPr id="16" name="Rectangle 15"/>
          <p:cNvSpPr/>
          <p:nvPr/>
        </p:nvSpPr>
        <p:spPr>
          <a:xfrm>
            <a:off x="3926647" y="2724567"/>
            <a:ext cx="3677171" cy="307777"/>
          </a:xfrm>
          <a:prstGeom prst="rect">
            <a:avLst/>
          </a:prstGeom>
        </p:spPr>
        <p:txBody>
          <a:bodyPr wrap="square">
            <a:spAutoFit/>
          </a:bodyPr>
          <a:lstStyle/>
          <a:p>
            <a:pPr defTabSz="914400"/>
            <a:r>
              <a:rPr lang="en-US" sz="1400" dirty="0">
                <a:solidFill>
                  <a:prstClr val="white">
                    <a:lumMod val="50000"/>
                  </a:prstClr>
                </a:solidFill>
                <a:latin typeface="Cambria" charset="0"/>
              </a:rPr>
              <a:t>(</a:t>
            </a:r>
            <a:r>
              <a:rPr lang="en-US" sz="1400" dirty="0" err="1">
                <a:solidFill>
                  <a:prstClr val="white">
                    <a:lumMod val="50000"/>
                  </a:prstClr>
                </a:solidFill>
                <a:latin typeface="Cambria" charset="0"/>
              </a:rPr>
              <a:t>Fazekas</a:t>
            </a:r>
            <a:r>
              <a:rPr lang="en-US" sz="1400" dirty="0">
                <a:solidFill>
                  <a:prstClr val="white">
                    <a:lumMod val="50000"/>
                  </a:prstClr>
                </a:solidFill>
                <a:latin typeface="Cambria" charset="0"/>
              </a:rPr>
              <a:t> et al, BMC Systems Biology, 2013) </a:t>
            </a:r>
            <a:endParaRPr lang="en-US" sz="1400" dirty="0">
              <a:solidFill>
                <a:prstClr val="white">
                  <a:lumMod val="50000"/>
                </a:prstClr>
              </a:solidFill>
            </a:endParaRPr>
          </a:p>
        </p:txBody>
      </p:sp>
      <p:sp>
        <p:nvSpPr>
          <p:cNvPr id="17" name="Rectangle 16"/>
          <p:cNvSpPr/>
          <p:nvPr/>
        </p:nvSpPr>
        <p:spPr>
          <a:xfrm>
            <a:off x="3926647" y="6291609"/>
            <a:ext cx="3677171" cy="307777"/>
          </a:xfrm>
          <a:prstGeom prst="rect">
            <a:avLst/>
          </a:prstGeom>
        </p:spPr>
        <p:txBody>
          <a:bodyPr wrap="square">
            <a:spAutoFit/>
          </a:bodyPr>
          <a:lstStyle/>
          <a:p>
            <a:pPr defTabSz="914400"/>
            <a:r>
              <a:rPr lang="en-US" sz="1400" dirty="0" smtClean="0">
                <a:solidFill>
                  <a:prstClr val="white">
                    <a:lumMod val="50000"/>
                  </a:prstClr>
                </a:solidFill>
                <a:latin typeface="Cambria" charset="0"/>
              </a:rPr>
              <a:t>(unpublished) </a:t>
            </a:r>
            <a:endParaRPr lang="en-US" sz="1400" dirty="0">
              <a:solidFill>
                <a:prstClr val="white">
                  <a:lumMod val="50000"/>
                </a:prstClr>
              </a:solidFill>
            </a:endParaRPr>
          </a:p>
        </p:txBody>
      </p:sp>
      <p:sp>
        <p:nvSpPr>
          <p:cNvPr id="18" name="TextBox 17"/>
          <p:cNvSpPr txBox="1"/>
          <p:nvPr/>
        </p:nvSpPr>
        <p:spPr>
          <a:xfrm>
            <a:off x="372289" y="3540416"/>
            <a:ext cx="2752296" cy="646331"/>
          </a:xfrm>
          <a:prstGeom prst="rect">
            <a:avLst/>
          </a:prstGeom>
          <a:noFill/>
        </p:spPr>
        <p:txBody>
          <a:bodyPr wrap="square" rtlCol="0">
            <a:spAutoFit/>
          </a:bodyPr>
          <a:lstStyle/>
          <a:p>
            <a:pPr algn="ctr" defTabSz="914400"/>
            <a:r>
              <a:rPr lang="en-US" b="1" dirty="0" smtClean="0">
                <a:solidFill>
                  <a:prstClr val="black"/>
                </a:solidFill>
              </a:rPr>
              <a:t>Novel cancer associated fibroblast markers</a:t>
            </a:r>
          </a:p>
        </p:txBody>
      </p:sp>
      <p:sp>
        <p:nvSpPr>
          <p:cNvPr id="19" name="TextBox 18"/>
          <p:cNvSpPr txBox="1"/>
          <p:nvPr/>
        </p:nvSpPr>
        <p:spPr>
          <a:xfrm>
            <a:off x="3635896" y="3578814"/>
            <a:ext cx="4536504" cy="954107"/>
          </a:xfrm>
          <a:prstGeom prst="rect">
            <a:avLst/>
          </a:prstGeom>
          <a:noFill/>
        </p:spPr>
        <p:txBody>
          <a:bodyPr wrap="square" rtlCol="0">
            <a:spAutoFit/>
          </a:bodyPr>
          <a:lstStyle/>
          <a:p>
            <a:pPr marL="285750" indent="-285750" defTabSz="914400">
              <a:buFontTx/>
              <a:buChar char="-"/>
            </a:pPr>
            <a:r>
              <a:rPr lang="en-US" sz="1400" dirty="0" smtClean="0">
                <a:solidFill>
                  <a:prstClr val="black"/>
                </a:solidFill>
              </a:rPr>
              <a:t>Using experimental </a:t>
            </a:r>
            <a:r>
              <a:rPr lang="en-US" sz="1400" dirty="0">
                <a:solidFill>
                  <a:prstClr val="black"/>
                </a:solidFill>
              </a:rPr>
              <a:t>and clinical data from </a:t>
            </a:r>
            <a:r>
              <a:rPr lang="en-US" sz="1400" dirty="0" err="1">
                <a:solidFill>
                  <a:prstClr val="black"/>
                </a:solidFill>
              </a:rPr>
              <a:t>tumour</a:t>
            </a:r>
            <a:r>
              <a:rPr lang="en-US" sz="1400" dirty="0">
                <a:solidFill>
                  <a:prstClr val="black"/>
                </a:solidFill>
              </a:rPr>
              <a:t> associated </a:t>
            </a:r>
            <a:r>
              <a:rPr lang="en-US" sz="1400" dirty="0" smtClean="0">
                <a:solidFill>
                  <a:prstClr val="black"/>
                </a:solidFill>
              </a:rPr>
              <a:t>fibroblasts.</a:t>
            </a:r>
          </a:p>
          <a:p>
            <a:pPr marL="285750" indent="-285750" defTabSz="914400">
              <a:buFontTx/>
              <a:buChar char="-"/>
            </a:pPr>
            <a:r>
              <a:rPr lang="en-US" sz="1400" dirty="0" smtClean="0">
                <a:solidFill>
                  <a:prstClr val="black"/>
                </a:solidFill>
              </a:rPr>
              <a:t>Found novel cancer associated fibroblasts markers based on other cancer related databases.</a:t>
            </a:r>
            <a:endParaRPr lang="en-US" sz="1400" dirty="0">
              <a:solidFill>
                <a:prstClr val="black"/>
              </a:solidFill>
            </a:endParaRPr>
          </a:p>
        </p:txBody>
      </p:sp>
      <p:sp>
        <p:nvSpPr>
          <p:cNvPr id="20" name="Rectangle 19"/>
          <p:cNvSpPr/>
          <p:nvPr/>
        </p:nvSpPr>
        <p:spPr>
          <a:xfrm>
            <a:off x="3926646" y="4503603"/>
            <a:ext cx="5037842" cy="307777"/>
          </a:xfrm>
          <a:prstGeom prst="rect">
            <a:avLst/>
          </a:prstGeom>
        </p:spPr>
        <p:txBody>
          <a:bodyPr wrap="square">
            <a:spAutoFit/>
          </a:bodyPr>
          <a:lstStyle/>
          <a:p>
            <a:pPr defTabSz="914400"/>
            <a:r>
              <a:rPr lang="en-US" sz="1400" dirty="0">
                <a:solidFill>
                  <a:prstClr val="white">
                    <a:lumMod val="50000"/>
                  </a:prstClr>
                </a:solidFill>
                <a:latin typeface="Cambria" charset="0"/>
              </a:rPr>
              <a:t>(</a:t>
            </a:r>
            <a:r>
              <a:rPr lang="en-US" sz="1400" dirty="0" err="1">
                <a:solidFill>
                  <a:prstClr val="white">
                    <a:lumMod val="50000"/>
                  </a:prstClr>
                </a:solidFill>
                <a:latin typeface="Cambria" charset="0"/>
              </a:rPr>
              <a:t>Bozoky</a:t>
            </a:r>
            <a:r>
              <a:rPr lang="en-US" sz="1400" dirty="0">
                <a:solidFill>
                  <a:prstClr val="white">
                    <a:lumMod val="50000"/>
                  </a:prstClr>
                </a:solidFill>
                <a:latin typeface="Cambria" charset="0"/>
              </a:rPr>
              <a:t> et al, International Journal of Cancer Research, 2013) </a:t>
            </a:r>
            <a:endParaRPr lang="en-US" sz="1400" dirty="0">
              <a:solidFill>
                <a:prstClr val="white">
                  <a:lumMod val="50000"/>
                </a:prstClr>
              </a:solidFill>
            </a:endParaRPr>
          </a:p>
        </p:txBody>
      </p:sp>
    </p:spTree>
    <p:extLst>
      <p:ext uri="{BB962C8B-B14F-4D97-AF65-F5344CB8AC3E}">
        <p14:creationId xmlns:p14="http://schemas.microsoft.com/office/powerpoint/2010/main" val="2394442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33309" y="1117872"/>
            <a:ext cx="2604074" cy="1887729"/>
          </a:xfrm>
          <a:prstGeom prst="rect">
            <a:avLst/>
          </a:prstGeom>
        </p:spPr>
      </p:pic>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6925" y="173466"/>
            <a:ext cx="2773595" cy="20968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7963" y="1417637"/>
            <a:ext cx="3652912" cy="1320267"/>
          </a:xfrm>
          <a:prstGeom prst="rect">
            <a:avLst/>
          </a:prstGeom>
        </p:spPr>
      </p:pic>
      <p:pic>
        <p:nvPicPr>
          <p:cNvPr id="5" name="Picture 4"/>
          <p:cNvPicPr>
            <a:picLocks noChangeAspect="1"/>
          </p:cNvPicPr>
          <p:nvPr/>
        </p:nvPicPr>
        <p:blipFill>
          <a:blip r:embed="rId5"/>
          <a:stretch>
            <a:fillRect/>
          </a:stretch>
        </p:blipFill>
        <p:spPr>
          <a:xfrm>
            <a:off x="4838426" y="4204096"/>
            <a:ext cx="4305574" cy="2518761"/>
          </a:xfrm>
          <a:prstGeom prst="rect">
            <a:avLst/>
          </a:prstGeom>
        </p:spPr>
      </p:pic>
      <p:pic>
        <p:nvPicPr>
          <p:cNvPr id="6" name="Picture 5"/>
          <p:cNvPicPr>
            <a:picLocks noChangeAspect="1"/>
          </p:cNvPicPr>
          <p:nvPr/>
        </p:nvPicPr>
        <p:blipFill>
          <a:blip r:embed="rId6"/>
          <a:stretch>
            <a:fillRect/>
          </a:stretch>
        </p:blipFill>
        <p:spPr>
          <a:xfrm>
            <a:off x="209444" y="4462306"/>
            <a:ext cx="3164401" cy="2373301"/>
          </a:xfrm>
          <a:prstGeom prst="rect">
            <a:avLst/>
          </a:prstGeom>
        </p:spPr>
      </p:pic>
      <p:sp>
        <p:nvSpPr>
          <p:cNvPr id="7" name="Oval 6"/>
          <p:cNvSpPr/>
          <p:nvPr/>
        </p:nvSpPr>
        <p:spPr>
          <a:xfrm>
            <a:off x="2433832" y="3649439"/>
            <a:ext cx="2830534" cy="1029285"/>
          </a:xfrm>
          <a:prstGeom prst="ellipse">
            <a:avLst/>
          </a:prstGeom>
          <a:effectLst>
            <a:outerShdw blurRad="50800" dist="76200" dir="5400000" algn="t" rotWithShape="0">
              <a:prstClr val="black">
                <a:alpha val="40000"/>
              </a:prstClr>
            </a:outerShdw>
          </a:effectLst>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mtClean="0">
                <a:solidFill>
                  <a:prstClr val="white"/>
                </a:solidFill>
              </a:rPr>
              <a:t>Data Modelling</a:t>
            </a:r>
            <a:endParaRPr lang="en-US">
              <a:solidFill>
                <a:prstClr val="white"/>
              </a:solidFill>
            </a:endParaRPr>
          </a:p>
        </p:txBody>
      </p:sp>
      <p:sp>
        <p:nvSpPr>
          <p:cNvPr id="8" name="Oval 7"/>
          <p:cNvSpPr/>
          <p:nvPr/>
        </p:nvSpPr>
        <p:spPr>
          <a:xfrm>
            <a:off x="6012160" y="3341140"/>
            <a:ext cx="2801384" cy="1018685"/>
          </a:xfrm>
          <a:prstGeom prst="ellipse">
            <a:avLst/>
          </a:prstGeom>
          <a:effectLst>
            <a:outerShdw blurRad="50800" dist="76200" dir="5400000" algn="t" rotWithShape="0">
              <a:prstClr val="black">
                <a:alpha val="40000"/>
              </a:prstClr>
            </a:outerShdw>
          </a:effectLst>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smtClean="0">
                <a:solidFill>
                  <a:prstClr val="white"/>
                </a:solidFill>
              </a:rPr>
              <a:t>Data Science</a:t>
            </a:r>
            <a:endParaRPr lang="en-US" dirty="0">
              <a:solidFill>
                <a:prstClr val="white"/>
              </a:solidFill>
            </a:endParaRPr>
          </a:p>
        </p:txBody>
      </p:sp>
      <p:sp>
        <p:nvSpPr>
          <p:cNvPr id="9" name="Oval 8"/>
          <p:cNvSpPr/>
          <p:nvPr/>
        </p:nvSpPr>
        <p:spPr>
          <a:xfrm>
            <a:off x="3805394" y="2468838"/>
            <a:ext cx="2711134" cy="985867"/>
          </a:xfrm>
          <a:prstGeom prst="ellipse">
            <a:avLst/>
          </a:prstGeom>
          <a:effectLst>
            <a:outerShdw blurRad="50800" dist="76200" dir="5400000" algn="t" rotWithShape="0">
              <a:prstClr val="black">
                <a:alpha val="40000"/>
              </a:prstClr>
            </a:outerShdw>
          </a:effectLst>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smtClean="0">
                <a:solidFill>
                  <a:prstClr val="white"/>
                </a:solidFill>
              </a:rPr>
              <a:t>Cytoscape</a:t>
            </a:r>
            <a:endParaRPr lang="en-US" dirty="0">
              <a:solidFill>
                <a:prstClr val="white"/>
              </a:solidFill>
            </a:endParaRPr>
          </a:p>
        </p:txBody>
      </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9715" y="4293096"/>
            <a:ext cx="1054139" cy="846811"/>
          </a:xfrm>
          <a:prstGeom prst="rect">
            <a:avLst/>
          </a:prstGeom>
          <a:solidFill>
            <a:schemeClr val="bg1">
              <a:lumMod val="50000"/>
              <a:alpha val="61000"/>
            </a:schemeClr>
          </a:solidFill>
          <a:effectLst>
            <a:outerShdw dist="50800" dir="5400000" algn="ctr" rotWithShape="0">
              <a:schemeClr val="bg1">
                <a:lumMod val="50000"/>
                <a:alpha val="31000"/>
              </a:schemeClr>
            </a:outerShdw>
          </a:effectLst>
        </p:spPr>
      </p:pic>
    </p:spTree>
    <p:extLst>
      <p:ext uri="{BB962C8B-B14F-4D97-AF65-F5344CB8AC3E}">
        <p14:creationId xmlns:p14="http://schemas.microsoft.com/office/powerpoint/2010/main" val="2262794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smtClean="0"/>
              <a:t>Tyler McCleery</a:t>
            </a:r>
            <a:br>
              <a:rPr lang="fr-FR" dirty="0" smtClean="0"/>
            </a:br>
            <a:r>
              <a:rPr lang="fr-FR" dirty="0" smtClean="0"/>
              <a:t>Post-Doc</a:t>
            </a:r>
            <a:br>
              <a:rPr lang="fr-FR" dirty="0" smtClean="0"/>
            </a:br>
            <a:r>
              <a:rPr lang="fr-FR" dirty="0" smtClean="0"/>
              <a:t>John </a:t>
            </a:r>
            <a:r>
              <a:rPr lang="fr-FR" dirty="0" err="1" smtClean="0"/>
              <a:t>Innes</a:t>
            </a:r>
            <a:r>
              <a:rPr lang="fr-FR" dirty="0" smtClean="0"/>
              <a:t> Centre</a:t>
            </a:r>
            <a:br>
              <a:rPr lang="fr-FR" dirty="0" smtClean="0"/>
            </a:br>
            <a:r>
              <a:rPr lang="fr-FR" dirty="0" smtClean="0"/>
              <a:t/>
            </a:r>
            <a:br>
              <a:rPr lang="fr-FR" dirty="0" smtClean="0"/>
            </a:br>
            <a:r>
              <a:rPr lang="fr-FR" dirty="0"/>
              <a:t/>
            </a:r>
            <a:br>
              <a:rPr lang="fr-FR" dirty="0"/>
            </a:br>
            <a:endParaRPr lang="fr-FR" dirty="0">
              <a:solidFill>
                <a:schemeClr val="tx1"/>
              </a:solidFill>
            </a:endParaRPr>
          </a:p>
        </p:txBody>
      </p:sp>
      <p:pic>
        <p:nvPicPr>
          <p:cNvPr id="4" name="Picture 3"/>
          <p:cNvPicPr>
            <a:picLocks noChangeAspect="1"/>
          </p:cNvPicPr>
          <p:nvPr/>
        </p:nvPicPr>
        <p:blipFill>
          <a:blip r:embed="rId2"/>
          <a:stretch>
            <a:fillRect/>
          </a:stretch>
        </p:blipFill>
        <p:spPr>
          <a:xfrm>
            <a:off x="3455876" y="5445224"/>
            <a:ext cx="2736304" cy="1241254"/>
          </a:xfrm>
          <a:prstGeom prst="rect">
            <a:avLst/>
          </a:prstGeom>
        </p:spPr>
      </p:pic>
    </p:spTree>
    <p:extLst>
      <p:ext uri="{BB962C8B-B14F-4D97-AF65-F5344CB8AC3E}">
        <p14:creationId xmlns:p14="http://schemas.microsoft.com/office/powerpoint/2010/main" val="1174219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pic>
        <p:nvPicPr>
          <p:cNvPr id="2" name="Picture 1"/>
          <p:cNvPicPr>
            <a:picLocks noChangeAspect="1"/>
          </p:cNvPicPr>
          <p:nvPr/>
        </p:nvPicPr>
        <p:blipFill>
          <a:blip r:embed="rId3"/>
          <a:stretch>
            <a:fillRect/>
          </a:stretch>
        </p:blipFill>
        <p:spPr>
          <a:xfrm>
            <a:off x="4716016" y="4098074"/>
            <a:ext cx="3571875" cy="2371725"/>
          </a:xfrm>
          <a:prstGeom prst="rect">
            <a:avLst/>
          </a:prstGeom>
        </p:spPr>
      </p:pic>
      <p:pic>
        <p:nvPicPr>
          <p:cNvPr id="4" name="Picture 3"/>
          <p:cNvPicPr>
            <a:picLocks noChangeAspect="1"/>
          </p:cNvPicPr>
          <p:nvPr/>
        </p:nvPicPr>
        <p:blipFill>
          <a:blip r:embed="rId4"/>
          <a:stretch>
            <a:fillRect/>
          </a:stretch>
        </p:blipFill>
        <p:spPr>
          <a:xfrm>
            <a:off x="107504" y="1722349"/>
            <a:ext cx="5303034" cy="2396660"/>
          </a:xfrm>
          <a:prstGeom prst="rect">
            <a:avLst/>
          </a:prstGeom>
        </p:spPr>
      </p:pic>
      <p:sp>
        <p:nvSpPr>
          <p:cNvPr id="5" name="TextBox 4"/>
          <p:cNvSpPr txBox="1"/>
          <p:nvPr/>
        </p:nvSpPr>
        <p:spPr>
          <a:xfrm>
            <a:off x="732899" y="1521587"/>
            <a:ext cx="2752485" cy="584775"/>
          </a:xfrm>
          <a:prstGeom prst="rect">
            <a:avLst/>
          </a:prstGeom>
          <a:noFill/>
        </p:spPr>
        <p:txBody>
          <a:bodyPr wrap="none" rtlCol="0">
            <a:spAutoFit/>
          </a:bodyPr>
          <a:lstStyle/>
          <a:p>
            <a:pPr defTabSz="914400"/>
            <a:r>
              <a:rPr lang="en-US" sz="3200" dirty="0" smtClean="0">
                <a:solidFill>
                  <a:prstClr val="black"/>
                </a:solidFill>
              </a:rPr>
              <a:t>Ph.D. in Physics</a:t>
            </a:r>
            <a:endParaRPr lang="en-GB" sz="3200" dirty="0">
              <a:solidFill>
                <a:prstClr val="black"/>
              </a:solidFill>
            </a:endParaRPr>
          </a:p>
        </p:txBody>
      </p:sp>
    </p:spTree>
    <p:extLst>
      <p:ext uri="{BB962C8B-B14F-4D97-AF65-F5344CB8AC3E}">
        <p14:creationId xmlns:p14="http://schemas.microsoft.com/office/powerpoint/2010/main" val="3547298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p:cNvSpPr>
            <a:spLocks/>
          </p:cNvSpPr>
          <p:nvPr/>
        </p:nvSpPr>
        <p:spPr bwMode="auto">
          <a:xfrm>
            <a:off x="-180110" y="1744191"/>
            <a:ext cx="4696691" cy="73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3500" b="1" dirty="0" smtClean="0">
                <a:solidFill>
                  <a:srgbClr val="000080"/>
                </a:solidFill>
                <a:ea typeface="ＭＳ Ｐゴシック" charset="0"/>
                <a:cs typeface="ＭＳ Ｐゴシック" charset="0"/>
              </a:rPr>
              <a:t>Catering…</a:t>
            </a:r>
            <a:endParaRPr lang="en-US" sz="3500" dirty="0" smtClean="0">
              <a:solidFill>
                <a:srgbClr val="000080"/>
              </a:solidFill>
              <a:ea typeface="ＭＳ Ｐゴシック" charset="0"/>
              <a:cs typeface="ＭＳ Ｐゴシック" charset="0"/>
            </a:endParaRPr>
          </a:p>
        </p:txBody>
      </p:sp>
      <p:pic>
        <p:nvPicPr>
          <p:cNvPr id="1026" name="Picture 2" descr="http://proprofs-cdn.s3.amazonaws.com/images/QM/user_images/1452023/75544350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72" y="6330432"/>
            <a:ext cx="448056" cy="448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5838" y="6316823"/>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       @</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927" y="1860251"/>
            <a:ext cx="2516331" cy="3355108"/>
          </a:xfrm>
          <a:prstGeom prst="rect">
            <a:avLst/>
          </a:prstGeom>
        </p:spPr>
      </p:pic>
      <p:sp>
        <p:nvSpPr>
          <p:cNvPr id="7" name="TextBox 6"/>
          <p:cNvSpPr txBox="1"/>
          <p:nvPr/>
        </p:nvSpPr>
        <p:spPr>
          <a:xfrm>
            <a:off x="630272" y="2371775"/>
            <a:ext cx="3258145" cy="1446550"/>
          </a:xfrm>
          <a:prstGeom prst="rect">
            <a:avLst/>
          </a:prstGeom>
          <a:noFill/>
        </p:spPr>
        <p:txBody>
          <a:bodyPr wrap="square" rtlCol="0">
            <a:spAutoFit/>
          </a:bodyPr>
          <a:lstStyle/>
          <a:p>
            <a:r>
              <a:rPr lang="en-GB" sz="2200" b="1" dirty="0" smtClean="0"/>
              <a:t>At TGAC downstairs atrium</a:t>
            </a:r>
            <a:r>
              <a:rPr lang="en-GB" sz="2200" b="1" dirty="0" smtClean="0"/>
              <a:t>!</a:t>
            </a:r>
          </a:p>
          <a:p>
            <a:endParaRPr lang="en-GB" sz="2200" b="1" dirty="0"/>
          </a:p>
          <a:p>
            <a:r>
              <a:rPr lang="en-GB" sz="2200" b="1" dirty="0" smtClean="0"/>
              <a:t>Course Dinner – Thursday!</a:t>
            </a:r>
            <a:endParaRPr lang="en-GB" sz="2200" b="1" dirty="0"/>
          </a:p>
        </p:txBody>
      </p:sp>
    </p:spTree>
    <p:extLst>
      <p:ext uri="{BB962C8B-B14F-4D97-AF65-F5344CB8AC3E}">
        <p14:creationId xmlns:p14="http://schemas.microsoft.com/office/powerpoint/2010/main" val="24363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4034" y="85316"/>
            <a:ext cx="8229600" cy="1143000"/>
          </a:xfrm>
        </p:spPr>
        <p:txBody>
          <a:bodyPr>
            <a:normAutofit fontScale="90000"/>
          </a:bodyPr>
          <a:lstStyle/>
          <a:p>
            <a:pPr algn="l"/>
            <a:r>
              <a:rPr lang="fr-FR" sz="4000" dirty="0" err="1" smtClean="0"/>
              <a:t>My</a:t>
            </a:r>
            <a:r>
              <a:rPr lang="fr-FR" sz="4000" dirty="0"/>
              <a:t> </a:t>
            </a:r>
            <a:r>
              <a:rPr lang="fr-FR" sz="4000" dirty="0" err="1" smtClean="0"/>
              <a:t>current</a:t>
            </a:r>
            <a:r>
              <a:rPr lang="fr-FR" sz="4000" dirty="0" smtClean="0"/>
              <a:t> </a:t>
            </a:r>
            <a:r>
              <a:rPr lang="fr-FR" sz="40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Rectangle 2"/>
          <p:cNvSpPr/>
          <p:nvPr/>
        </p:nvSpPr>
        <p:spPr>
          <a:xfrm>
            <a:off x="340611" y="762833"/>
            <a:ext cx="6079678" cy="461665"/>
          </a:xfrm>
          <a:prstGeom prst="rect">
            <a:avLst/>
          </a:prstGeom>
        </p:spPr>
        <p:txBody>
          <a:bodyPr wrap="none">
            <a:spAutoFit/>
          </a:bodyPr>
          <a:lstStyle/>
          <a:p>
            <a:pPr defTabSz="914400"/>
            <a:r>
              <a:rPr lang="en-US" sz="2400" i="1" dirty="0">
                <a:solidFill>
                  <a:prstClr val="black"/>
                </a:solidFill>
              </a:rPr>
              <a:t>How does Nitrate affect Lateral Root Initiation?</a:t>
            </a:r>
            <a:endParaRPr lang="en-GB" sz="2400" i="1" dirty="0">
              <a:solidFill>
                <a:prstClr val="black"/>
              </a:solidFill>
            </a:endParaRPr>
          </a:p>
        </p:txBody>
      </p:sp>
      <p:sp>
        <p:nvSpPr>
          <p:cNvPr id="5" name="Rectangle 4"/>
          <p:cNvSpPr/>
          <p:nvPr/>
        </p:nvSpPr>
        <p:spPr>
          <a:xfrm>
            <a:off x="4186518" y="6265143"/>
            <a:ext cx="4953042" cy="523220"/>
          </a:xfrm>
          <a:prstGeom prst="rect">
            <a:avLst/>
          </a:prstGeom>
        </p:spPr>
        <p:txBody>
          <a:bodyPr wrap="square">
            <a:spAutoFit/>
          </a:bodyPr>
          <a:lstStyle/>
          <a:p>
            <a:pPr defTabSz="914400"/>
            <a:r>
              <a:rPr lang="en-US" sz="1400" dirty="0" smtClean="0">
                <a:solidFill>
                  <a:prstClr val="black"/>
                </a:solidFill>
              </a:rPr>
              <a:t>Van Norman, J. M. et al (2013). </a:t>
            </a:r>
            <a:r>
              <a:rPr lang="en-US" sz="1400" i="1" dirty="0" smtClean="0">
                <a:solidFill>
                  <a:prstClr val="black"/>
                </a:solidFill>
              </a:rPr>
              <a:t>Development</a:t>
            </a:r>
            <a:r>
              <a:rPr lang="en-US" sz="1400" dirty="0" smtClean="0">
                <a:solidFill>
                  <a:prstClr val="black"/>
                </a:solidFill>
              </a:rPr>
              <a:t>, 140: 4301-4310.</a:t>
            </a:r>
          </a:p>
          <a:p>
            <a:pPr defTabSz="914400"/>
            <a:r>
              <a:rPr lang="en-GB" sz="1400" dirty="0">
                <a:solidFill>
                  <a:prstClr val="black"/>
                </a:solidFill>
              </a:rPr>
              <a:t>Moreno-</a:t>
            </a:r>
            <a:r>
              <a:rPr lang="en-GB" sz="1400" dirty="0" err="1">
                <a:solidFill>
                  <a:prstClr val="black"/>
                </a:solidFill>
              </a:rPr>
              <a:t>Risueno</a:t>
            </a:r>
            <a:r>
              <a:rPr lang="en-GB" sz="1400" dirty="0">
                <a:solidFill>
                  <a:prstClr val="black"/>
                </a:solidFill>
              </a:rPr>
              <a:t>, M. A. et al (2010). </a:t>
            </a:r>
            <a:r>
              <a:rPr lang="en-GB" sz="1400" i="1" dirty="0">
                <a:solidFill>
                  <a:prstClr val="black"/>
                </a:solidFill>
              </a:rPr>
              <a:t>Science, </a:t>
            </a:r>
            <a:r>
              <a:rPr lang="en-GB" sz="1400" dirty="0">
                <a:solidFill>
                  <a:prstClr val="black"/>
                </a:solidFill>
              </a:rPr>
              <a:t>329: 1306–1311.</a:t>
            </a:r>
          </a:p>
        </p:txBody>
      </p:sp>
      <p:pic>
        <p:nvPicPr>
          <p:cNvPr id="6" name="Picture 5"/>
          <p:cNvPicPr>
            <a:picLocks noChangeAspect="1"/>
          </p:cNvPicPr>
          <p:nvPr/>
        </p:nvPicPr>
        <p:blipFill rotWithShape="1">
          <a:blip r:embed="rId2"/>
          <a:srcRect l="80121" t="4867" b="49131"/>
          <a:stretch/>
        </p:blipFill>
        <p:spPr>
          <a:xfrm>
            <a:off x="4788024" y="1330880"/>
            <a:ext cx="2942795" cy="4634010"/>
          </a:xfrm>
          <a:prstGeom prst="rect">
            <a:avLst/>
          </a:prstGeom>
        </p:spPr>
      </p:pic>
      <p:pic>
        <p:nvPicPr>
          <p:cNvPr id="7" name="Picture 6"/>
          <p:cNvPicPr>
            <a:picLocks noChangeAspect="1"/>
          </p:cNvPicPr>
          <p:nvPr/>
        </p:nvPicPr>
        <p:blipFill rotWithShape="1">
          <a:blip r:embed="rId3"/>
          <a:srcRect r="55556" b="14698"/>
          <a:stretch/>
        </p:blipFill>
        <p:spPr>
          <a:xfrm>
            <a:off x="610894" y="1330880"/>
            <a:ext cx="2088898" cy="5301453"/>
          </a:xfrm>
          <a:prstGeom prst="rect">
            <a:avLst/>
          </a:prstGeom>
        </p:spPr>
      </p:pic>
      <p:sp>
        <p:nvSpPr>
          <p:cNvPr id="10" name="Rectangle 9"/>
          <p:cNvSpPr/>
          <p:nvPr/>
        </p:nvSpPr>
        <p:spPr>
          <a:xfrm>
            <a:off x="2884378" y="2780928"/>
            <a:ext cx="859530" cy="523220"/>
          </a:xfrm>
          <a:prstGeom prst="rect">
            <a:avLst/>
          </a:prstGeom>
          <a:noFill/>
        </p:spPr>
        <p:txBody>
          <a:bodyPr wrap="none" lIns="91440" tIns="45720" rIns="91440" bIns="45720">
            <a:spAutoFit/>
          </a:bodyPr>
          <a:lstStyle/>
          <a:p>
            <a:pPr algn="ctr" defTabSz="914400"/>
            <a:r>
              <a:rPr lang="en-US" sz="28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rPr>
              <a:t>NO</a:t>
            </a:r>
            <a:r>
              <a:rPr lang="en-US" sz="2800" b="1" baseline="-25000"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rPr>
              <a:t>3</a:t>
            </a:r>
            <a:r>
              <a:rPr lang="en-US" sz="2800" b="1" baseline="30000"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rPr>
              <a:t>-</a:t>
            </a:r>
            <a:endParaRPr lang="en-US" sz="28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endParaRPr>
          </a:p>
        </p:txBody>
      </p:sp>
      <p:cxnSp>
        <p:nvCxnSpPr>
          <p:cNvPr id="12" name="Straight Arrow Connector 11"/>
          <p:cNvCxnSpPr>
            <a:stCxn id="10" idx="1"/>
          </p:cNvCxnSpPr>
          <p:nvPr/>
        </p:nvCxnSpPr>
        <p:spPr>
          <a:xfrm flipH="1" flipV="1">
            <a:off x="2051720" y="2920254"/>
            <a:ext cx="832658" cy="122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67544" y="1224498"/>
            <a:ext cx="216024" cy="26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sp>
        <p:nvSpPr>
          <p:cNvPr id="15" name="Rectangle 14"/>
          <p:cNvSpPr/>
          <p:nvPr/>
        </p:nvSpPr>
        <p:spPr>
          <a:xfrm>
            <a:off x="2843142" y="3871830"/>
            <a:ext cx="1688154" cy="954107"/>
          </a:xfrm>
          <a:prstGeom prst="rect">
            <a:avLst/>
          </a:prstGeom>
          <a:noFill/>
        </p:spPr>
        <p:txBody>
          <a:bodyPr wrap="none" lIns="91440" tIns="45720" rIns="91440" bIns="45720">
            <a:spAutoFit/>
          </a:bodyPr>
          <a:lstStyle/>
          <a:p>
            <a:pPr algn="ctr" defTabSz="914400"/>
            <a:r>
              <a:rPr lang="en-US" sz="2800" dirty="0" smtClean="0">
                <a:ln w="0"/>
                <a:solidFill>
                  <a:srgbClr val="4F81BD"/>
                </a:solidFill>
                <a:effectLst>
                  <a:outerShdw blurRad="38100" dist="25400" dir="5400000" algn="ctr" rotWithShape="0">
                    <a:srgbClr val="6E747A">
                      <a:alpha val="43000"/>
                    </a:srgbClr>
                  </a:outerShdw>
                </a:effectLst>
              </a:rPr>
              <a:t>Oscillating</a:t>
            </a:r>
          </a:p>
          <a:p>
            <a:pPr algn="ctr" defTabSz="914400"/>
            <a:r>
              <a:rPr lang="en-US" sz="2800" dirty="0" smtClean="0">
                <a:ln w="0"/>
                <a:solidFill>
                  <a:srgbClr val="4F81BD"/>
                </a:solidFill>
                <a:effectLst>
                  <a:outerShdw blurRad="38100" dist="25400" dir="5400000" algn="ctr" rotWithShape="0">
                    <a:srgbClr val="6E747A">
                      <a:alpha val="43000"/>
                    </a:srgbClr>
                  </a:outerShdw>
                </a:effectLst>
              </a:rPr>
              <a:t>Genes</a:t>
            </a:r>
            <a:endParaRPr lang="en-US" sz="2800" dirty="0">
              <a:ln w="0"/>
              <a:solidFill>
                <a:srgbClr val="4F81BD"/>
              </a:solidFill>
              <a:effectLst>
                <a:outerShdw blurRad="38100" dist="25400" dir="5400000" algn="ctr" rotWithShape="0">
                  <a:srgbClr val="6E747A">
                    <a:alpha val="43000"/>
                  </a:srgbClr>
                </a:outerShdw>
              </a:effectLst>
            </a:endParaRPr>
          </a:p>
        </p:txBody>
      </p:sp>
      <p:cxnSp>
        <p:nvCxnSpPr>
          <p:cNvPr id="16" name="Straight Arrow Connector 15"/>
          <p:cNvCxnSpPr>
            <a:stCxn id="15" idx="3"/>
          </p:cNvCxnSpPr>
          <p:nvPr/>
        </p:nvCxnSpPr>
        <p:spPr>
          <a:xfrm>
            <a:off x="4531296" y="4348884"/>
            <a:ext cx="1552872" cy="882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a:stCxn id="15" idx="3"/>
          </p:cNvCxnSpPr>
          <p:nvPr/>
        </p:nvCxnSpPr>
        <p:spPr>
          <a:xfrm flipV="1">
            <a:off x="4531296" y="3754606"/>
            <a:ext cx="1432030" cy="5942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a:stCxn id="15" idx="3"/>
          </p:cNvCxnSpPr>
          <p:nvPr/>
        </p:nvCxnSpPr>
        <p:spPr>
          <a:xfrm flipV="1">
            <a:off x="4531296" y="3304148"/>
            <a:ext cx="1552872" cy="10447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4"/>
          <a:stretch>
            <a:fillRect/>
          </a:stretch>
        </p:blipFill>
        <p:spPr>
          <a:xfrm>
            <a:off x="6519950" y="106192"/>
            <a:ext cx="1447544" cy="656641"/>
          </a:xfrm>
          <a:prstGeom prst="rect">
            <a:avLst/>
          </a:prstGeom>
        </p:spPr>
      </p:pic>
      <p:pic>
        <p:nvPicPr>
          <p:cNvPr id="8" name="Picture 7"/>
          <p:cNvPicPr>
            <a:picLocks noChangeAspect="1"/>
          </p:cNvPicPr>
          <p:nvPr/>
        </p:nvPicPr>
        <p:blipFill>
          <a:blip r:embed="rId5"/>
          <a:stretch>
            <a:fillRect/>
          </a:stretch>
        </p:blipFill>
        <p:spPr>
          <a:xfrm>
            <a:off x="8090042" y="12551"/>
            <a:ext cx="1006505" cy="1006505"/>
          </a:xfrm>
          <a:prstGeom prst="rect">
            <a:avLst/>
          </a:prstGeom>
        </p:spPr>
      </p:pic>
    </p:spTree>
    <p:extLst>
      <p:ext uri="{BB962C8B-B14F-4D97-AF65-F5344CB8AC3E}">
        <p14:creationId xmlns:p14="http://schemas.microsoft.com/office/powerpoint/2010/main" val="1185540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98114" y="116632"/>
            <a:ext cx="6912768" cy="576064"/>
          </a:xfrm>
        </p:spPr>
        <p:txBody>
          <a:bodyPr>
            <a:normAutofit fontScale="90000"/>
          </a:bodyPr>
          <a:lstStyle/>
          <a:p>
            <a:pPr algn="l"/>
            <a:r>
              <a:rPr lang="fr-FR" dirty="0" err="1" smtClean="0"/>
              <a:t>Previous</a:t>
            </a:r>
            <a:r>
              <a:rPr lang="fr-FR" dirty="0" smtClean="0"/>
              <a:t> </a:t>
            </a:r>
            <a:r>
              <a:rPr lang="fr-FR" dirty="0" err="1" smtClean="0"/>
              <a:t>research</a:t>
            </a:r>
            <a:endParaRPr lang="en-US" dirty="0"/>
          </a:p>
        </p:txBody>
      </p:sp>
      <p:pic>
        <p:nvPicPr>
          <p:cNvPr id="3" name="6-19-07_S2-GB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H="1">
            <a:off x="251520" y="729297"/>
            <a:ext cx="5754565" cy="2736304"/>
          </a:xfrm>
          <a:prstGeom prst="rect">
            <a:avLst/>
          </a:prstGeom>
        </p:spPr>
      </p:pic>
      <p:sp>
        <p:nvSpPr>
          <p:cNvPr id="4" name="TextBox 3"/>
          <p:cNvSpPr txBox="1"/>
          <p:nvPr/>
        </p:nvSpPr>
        <p:spPr>
          <a:xfrm>
            <a:off x="593243" y="676874"/>
            <a:ext cx="1402435" cy="369332"/>
          </a:xfrm>
          <a:prstGeom prst="rect">
            <a:avLst/>
          </a:prstGeom>
          <a:noFill/>
        </p:spPr>
        <p:txBody>
          <a:bodyPr wrap="none" rtlCol="0">
            <a:spAutoFit/>
          </a:bodyPr>
          <a:lstStyle/>
          <a:p>
            <a:pPr defTabSz="914400"/>
            <a:r>
              <a:rPr lang="en-US" dirty="0" err="1">
                <a:solidFill>
                  <a:prstClr val="white"/>
                </a:solidFill>
              </a:rPr>
              <a:t>Amnioserosa</a:t>
            </a:r>
            <a:endParaRPr lang="en-US" dirty="0">
              <a:solidFill>
                <a:prstClr val="white"/>
              </a:solidFill>
            </a:endParaRPr>
          </a:p>
        </p:txBody>
      </p:sp>
      <p:sp>
        <p:nvSpPr>
          <p:cNvPr id="5" name="Rectangle 4"/>
          <p:cNvSpPr/>
          <p:nvPr/>
        </p:nvSpPr>
        <p:spPr>
          <a:xfrm>
            <a:off x="4697699" y="3096269"/>
            <a:ext cx="1242648" cy="369332"/>
          </a:xfrm>
          <a:prstGeom prst="rect">
            <a:avLst/>
          </a:prstGeom>
        </p:spPr>
        <p:txBody>
          <a:bodyPr wrap="none">
            <a:spAutoFit/>
          </a:bodyPr>
          <a:lstStyle/>
          <a:p>
            <a:pPr defTabSz="914400"/>
            <a:r>
              <a:rPr lang="en-US" dirty="0" smtClean="0">
                <a:solidFill>
                  <a:prstClr val="white"/>
                </a:solidFill>
              </a:rPr>
              <a:t>Germ Band</a:t>
            </a:r>
            <a:endParaRPr lang="en-US" dirty="0">
              <a:solidFill>
                <a:prstClr val="white"/>
              </a:solidFill>
            </a:endParaRPr>
          </a:p>
        </p:txBody>
      </p:sp>
      <p:pic>
        <p:nvPicPr>
          <p:cNvPr id="8" name="STD8T102010NNo.mp4">
            <a:hlinkClick r:id="" action="ppaction://media"/>
          </p:cNvPr>
          <p:cNvPicPr>
            <a:picLocks noChangeAspect="1"/>
          </p:cNvPicPr>
          <p:nvPr>
            <a:videoFile r:link="rId3"/>
            <p:extLst>
              <p:ext uri="{DAA4B4D4-6D71-4841-9C94-3DE7FCFB9230}">
                <p14:media xmlns:p14="http://schemas.microsoft.com/office/powerpoint/2010/main" r:embed="rId4">
                  <p14:trim end="125.7731"/>
                </p14:media>
              </p:ext>
            </p:extLst>
          </p:nvPr>
        </p:nvPicPr>
        <p:blipFill>
          <a:blip r:embed="rId8"/>
          <a:stretch>
            <a:fillRect/>
          </a:stretch>
        </p:blipFill>
        <p:spPr>
          <a:xfrm>
            <a:off x="3177627" y="3645024"/>
            <a:ext cx="5934325" cy="2523098"/>
          </a:xfrm>
          <a:prstGeom prst="rect">
            <a:avLst/>
          </a:prstGeom>
        </p:spPr>
      </p:pic>
      <p:sp>
        <p:nvSpPr>
          <p:cNvPr id="2" name="Rectangle 1"/>
          <p:cNvSpPr/>
          <p:nvPr/>
        </p:nvSpPr>
        <p:spPr>
          <a:xfrm>
            <a:off x="251520" y="3789040"/>
            <a:ext cx="2769452" cy="1938992"/>
          </a:xfrm>
          <a:prstGeom prst="rect">
            <a:avLst/>
          </a:prstGeom>
        </p:spPr>
        <p:txBody>
          <a:bodyPr wrap="square">
            <a:spAutoFit/>
          </a:bodyPr>
          <a:lstStyle/>
          <a:p>
            <a:pPr defTabSz="914400"/>
            <a:r>
              <a:rPr lang="en-US" sz="2000" dirty="0">
                <a:solidFill>
                  <a:prstClr val="black"/>
                </a:solidFill>
                <a:latin typeface="Book Antiqua" panose="02040602050305030304" pitchFamily="18" charset="0"/>
              </a:rPr>
              <a:t>Pulling Through: </a:t>
            </a:r>
            <a:endParaRPr lang="en-US" sz="2000" dirty="0" smtClean="0">
              <a:solidFill>
                <a:prstClr val="black"/>
              </a:solidFill>
              <a:latin typeface="Book Antiqua" panose="02040602050305030304" pitchFamily="18" charset="0"/>
            </a:endParaRPr>
          </a:p>
          <a:p>
            <a:pPr defTabSz="914400"/>
            <a:r>
              <a:rPr lang="en-US" sz="2000" dirty="0" smtClean="0">
                <a:solidFill>
                  <a:prstClr val="black"/>
                </a:solidFill>
                <a:latin typeface="Book Antiqua" panose="02040602050305030304" pitchFamily="18" charset="0"/>
              </a:rPr>
              <a:t>A </a:t>
            </a:r>
            <a:r>
              <a:rPr lang="en-US" sz="2000" dirty="0">
                <a:solidFill>
                  <a:prstClr val="black"/>
                </a:solidFill>
                <a:latin typeface="Book Antiqua" panose="02040602050305030304" pitchFamily="18" charset="0"/>
              </a:rPr>
              <a:t>Biomechanical Analysis of </a:t>
            </a:r>
          </a:p>
          <a:p>
            <a:pPr defTabSz="914400"/>
            <a:r>
              <a:rPr lang="en-US" sz="2000" dirty="0">
                <a:solidFill>
                  <a:prstClr val="black"/>
                </a:solidFill>
                <a:latin typeface="Book Antiqua" panose="02040602050305030304" pitchFamily="18" charset="0"/>
              </a:rPr>
              <a:t>Normal and Aberrant Embryogenesis in </a:t>
            </a:r>
            <a:r>
              <a:rPr lang="en-US" sz="2000" i="1" dirty="0">
                <a:solidFill>
                  <a:prstClr val="black"/>
                </a:solidFill>
                <a:latin typeface="Book Antiqua" panose="02040602050305030304" pitchFamily="18" charset="0"/>
              </a:rPr>
              <a:t>Drosophila</a:t>
            </a:r>
          </a:p>
        </p:txBody>
      </p:sp>
      <p:pic>
        <p:nvPicPr>
          <p:cNvPr id="9" name="Picture 8"/>
          <p:cNvPicPr>
            <a:picLocks noChangeAspect="1"/>
          </p:cNvPicPr>
          <p:nvPr/>
        </p:nvPicPr>
        <p:blipFill rotWithShape="1">
          <a:blip r:embed="rId9"/>
          <a:srcRect l="11349" t="22812" r="8237" b="22440"/>
          <a:stretch/>
        </p:blipFill>
        <p:spPr>
          <a:xfrm>
            <a:off x="6303640" y="39"/>
            <a:ext cx="2808312" cy="864097"/>
          </a:xfrm>
          <a:prstGeom prst="rect">
            <a:avLst/>
          </a:prstGeom>
        </p:spPr>
      </p:pic>
    </p:spTree>
    <p:extLst>
      <p:ext uri="{BB962C8B-B14F-4D97-AF65-F5344CB8AC3E}">
        <p14:creationId xmlns:p14="http://schemas.microsoft.com/office/powerpoint/2010/main" val="93956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mute="1">
                <p:cTn id="22" repeatCount="indefinite" fill="hold" display="0">
                  <p:stCondLst>
                    <p:cond delay="indefinite"/>
                  </p:stCondLst>
                </p:cTn>
                <p:tgtEl>
                  <p:spTgt spid="8"/>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TextBox 2"/>
          <p:cNvSpPr txBox="1"/>
          <p:nvPr/>
        </p:nvSpPr>
        <p:spPr>
          <a:xfrm>
            <a:off x="899593" y="1772816"/>
            <a:ext cx="7488832" cy="3970318"/>
          </a:xfrm>
          <a:prstGeom prst="rect">
            <a:avLst/>
          </a:prstGeom>
          <a:noFill/>
        </p:spPr>
        <p:txBody>
          <a:bodyPr wrap="square" rtlCol="0">
            <a:spAutoFit/>
          </a:bodyPr>
          <a:lstStyle/>
          <a:p>
            <a:pPr marL="342900" indent="-342900" defTabSz="914400">
              <a:buFontTx/>
              <a:buAutoNum type="arabicPeriod"/>
            </a:pPr>
            <a:r>
              <a:rPr lang="en-US" sz="2800" dirty="0" smtClean="0">
                <a:solidFill>
                  <a:prstClr val="black"/>
                </a:solidFill>
              </a:rPr>
              <a:t>How to identify genes of interest from experimental results?</a:t>
            </a:r>
          </a:p>
          <a:p>
            <a:pPr marL="342900" indent="-342900" defTabSz="914400">
              <a:buFontTx/>
              <a:buAutoNum type="arabicPeriod"/>
            </a:pPr>
            <a:endParaRPr lang="en-US" sz="2800" dirty="0" smtClean="0">
              <a:solidFill>
                <a:prstClr val="black"/>
              </a:solidFill>
            </a:endParaRPr>
          </a:p>
          <a:p>
            <a:pPr marL="342900" indent="-342900" defTabSz="914400">
              <a:buFontTx/>
              <a:buAutoNum type="arabicPeriod"/>
            </a:pPr>
            <a:r>
              <a:rPr lang="en-US" sz="2800" dirty="0" smtClean="0">
                <a:solidFill>
                  <a:prstClr val="black"/>
                </a:solidFill>
              </a:rPr>
              <a:t>What experiments can test the dynamics of a hypothetical GRN?</a:t>
            </a:r>
          </a:p>
          <a:p>
            <a:pPr marL="342900" indent="-342900" defTabSz="914400">
              <a:buFontTx/>
              <a:buAutoNum type="arabicPeriod"/>
            </a:pPr>
            <a:endParaRPr lang="en-US" sz="2800" dirty="0" smtClean="0">
              <a:solidFill>
                <a:prstClr val="black"/>
              </a:solidFill>
            </a:endParaRPr>
          </a:p>
          <a:p>
            <a:pPr marL="342900" indent="-342900" defTabSz="914400">
              <a:buFontTx/>
              <a:buAutoNum type="arabicPeriod"/>
            </a:pPr>
            <a:r>
              <a:rPr lang="en-US" sz="2800" dirty="0" smtClean="0">
                <a:solidFill>
                  <a:prstClr val="black"/>
                </a:solidFill>
              </a:rPr>
              <a:t>How to create a model that informs experiments?</a:t>
            </a:r>
          </a:p>
          <a:p>
            <a:pPr marL="342900" indent="-342900" defTabSz="914400">
              <a:buFontTx/>
              <a:buAutoNum type="arabicPeriod"/>
            </a:pPr>
            <a:endParaRPr lang="en-US" sz="2800" dirty="0" smtClean="0">
              <a:solidFill>
                <a:prstClr val="black"/>
              </a:solidFill>
            </a:endParaRPr>
          </a:p>
        </p:txBody>
      </p:sp>
    </p:spTree>
    <p:extLst>
      <p:ext uri="{BB962C8B-B14F-4D97-AF65-F5344CB8AC3E}">
        <p14:creationId xmlns:p14="http://schemas.microsoft.com/office/powerpoint/2010/main" val="18636687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smtClean="0"/>
              <a:t>Dr. Frank Menke</a:t>
            </a:r>
            <a:br>
              <a:rPr lang="fr-FR" dirty="0" smtClean="0"/>
            </a:br>
            <a:r>
              <a:rPr lang="fr-FR" dirty="0" smtClean="0"/>
              <a:t>Head of </a:t>
            </a:r>
            <a:r>
              <a:rPr lang="fr-FR" dirty="0" err="1" smtClean="0"/>
              <a:t>Proteomics</a:t>
            </a:r>
            <a:r>
              <a:rPr lang="fr-FR" dirty="0" smtClean="0"/>
              <a:t> </a:t>
            </a:r>
            <a:br>
              <a:rPr lang="fr-FR" dirty="0" smtClean="0"/>
            </a:br>
            <a:r>
              <a:rPr lang="fr-FR" dirty="0" smtClean="0"/>
              <a:t>the </a:t>
            </a:r>
            <a:r>
              <a:rPr lang="fr-FR" dirty="0" err="1" smtClean="0"/>
              <a:t>Sainsbury</a:t>
            </a:r>
            <a:r>
              <a:rPr lang="fr-FR" dirty="0" smtClean="0"/>
              <a:t> </a:t>
            </a:r>
            <a:r>
              <a:rPr lang="fr-FR" dirty="0" err="1" smtClean="0"/>
              <a:t>Laboratory</a:t>
            </a:r>
            <a:r>
              <a:rPr lang="fr-FR" dirty="0" smtClean="0"/>
              <a:t/>
            </a:r>
            <a:br>
              <a:rPr lang="fr-FR"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16135286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Autofit/>
          </a:bodyPr>
          <a:lstStyle/>
          <a:p>
            <a:pPr algn="ctr"/>
            <a:r>
              <a:rPr lang="fr-FR" dirty="0" smtClean="0"/>
              <a:t>Education and </a:t>
            </a:r>
            <a:r>
              <a:rPr lang="fr-FR" dirty="0" err="1" smtClean="0"/>
              <a:t>previous</a:t>
            </a:r>
            <a:r>
              <a:rPr lang="fr-FR" dirty="0" smtClean="0"/>
              <a:t> positions </a:t>
            </a:r>
            <a:endParaRPr lang="en-US" dirty="0"/>
          </a:p>
        </p:txBody>
      </p:sp>
      <p:sp>
        <p:nvSpPr>
          <p:cNvPr id="4" name="TextBox 3"/>
          <p:cNvSpPr txBox="1"/>
          <p:nvPr/>
        </p:nvSpPr>
        <p:spPr>
          <a:xfrm>
            <a:off x="755576" y="2348880"/>
            <a:ext cx="7612105" cy="3970318"/>
          </a:xfrm>
          <a:prstGeom prst="rect">
            <a:avLst/>
          </a:prstGeom>
          <a:noFill/>
        </p:spPr>
        <p:txBody>
          <a:bodyPr wrap="none" rtlCol="0">
            <a:spAutoFit/>
          </a:bodyPr>
          <a:lstStyle/>
          <a:p>
            <a:pPr defTabSz="914400"/>
            <a:endParaRPr lang="en-US" dirty="0" smtClean="0">
              <a:solidFill>
                <a:prstClr val="black"/>
              </a:solidFill>
            </a:endParaRPr>
          </a:p>
          <a:p>
            <a:pPr defTabSz="914400"/>
            <a:endParaRPr lang="en-US" dirty="0">
              <a:solidFill>
                <a:prstClr val="black"/>
              </a:solidFill>
            </a:endParaRPr>
          </a:p>
          <a:p>
            <a:pPr defTabSz="914400"/>
            <a:r>
              <a:rPr lang="en-US" dirty="0" smtClean="0">
                <a:solidFill>
                  <a:prstClr val="black"/>
                </a:solidFill>
              </a:rPr>
              <a:t>PhD in Plant Molecular Biology  from Leiden University  (the Netherlands)</a:t>
            </a:r>
          </a:p>
          <a:p>
            <a:pPr defTabSz="914400"/>
            <a:endParaRPr lang="en-US" dirty="0">
              <a:solidFill>
                <a:prstClr val="black"/>
              </a:solidFill>
            </a:endParaRPr>
          </a:p>
          <a:p>
            <a:pPr defTabSz="914400"/>
            <a:r>
              <a:rPr lang="en-US" dirty="0" smtClean="0">
                <a:solidFill>
                  <a:prstClr val="black"/>
                </a:solidFill>
              </a:rPr>
              <a:t>Postdoc in lab of Dan </a:t>
            </a:r>
            <a:r>
              <a:rPr lang="en-US" dirty="0" err="1" smtClean="0">
                <a:solidFill>
                  <a:prstClr val="black"/>
                </a:solidFill>
              </a:rPr>
              <a:t>Klessig</a:t>
            </a:r>
            <a:r>
              <a:rPr lang="en-US" dirty="0" smtClean="0">
                <a:solidFill>
                  <a:prstClr val="black"/>
                </a:solidFill>
              </a:rPr>
              <a:t> (HFSP fellow at Boyce Thompson Institute, </a:t>
            </a:r>
          </a:p>
          <a:p>
            <a:pPr defTabSz="914400"/>
            <a:r>
              <a:rPr lang="en-US" dirty="0" smtClean="0">
                <a:solidFill>
                  <a:prstClr val="black"/>
                </a:solidFill>
              </a:rPr>
              <a:t>Cornell University, USA)</a:t>
            </a:r>
          </a:p>
          <a:p>
            <a:pPr defTabSz="914400"/>
            <a:endParaRPr lang="en-US" dirty="0" smtClean="0">
              <a:solidFill>
                <a:prstClr val="black"/>
              </a:solidFill>
            </a:endParaRPr>
          </a:p>
          <a:p>
            <a:pPr defTabSz="914400"/>
            <a:r>
              <a:rPr lang="en-US" dirty="0" smtClean="0">
                <a:solidFill>
                  <a:prstClr val="black"/>
                </a:solidFill>
              </a:rPr>
              <a:t>Postdoc Phytopathology (HFSP fellow) Utrecht University (</a:t>
            </a:r>
            <a:r>
              <a:rPr lang="en-US" smtClean="0">
                <a:solidFill>
                  <a:prstClr val="black"/>
                </a:solidFill>
              </a:rPr>
              <a:t>the Netherlands)</a:t>
            </a:r>
            <a:endParaRPr lang="en-US" dirty="0" smtClean="0">
              <a:solidFill>
                <a:prstClr val="black"/>
              </a:solidFill>
            </a:endParaRPr>
          </a:p>
          <a:p>
            <a:pPr defTabSz="914400"/>
            <a:endParaRPr lang="en-US" dirty="0">
              <a:solidFill>
                <a:prstClr val="black"/>
              </a:solidFill>
            </a:endParaRPr>
          </a:p>
          <a:p>
            <a:pPr defTabSz="914400"/>
            <a:r>
              <a:rPr lang="en-US" dirty="0" smtClean="0">
                <a:solidFill>
                  <a:prstClr val="black"/>
                </a:solidFill>
              </a:rPr>
              <a:t>Assistant professor Molecular Genetics  at Utrecht University (the Netherlands)</a:t>
            </a:r>
          </a:p>
          <a:p>
            <a:pPr defTabSz="914400"/>
            <a:endParaRPr lang="en-US" dirty="0">
              <a:solidFill>
                <a:prstClr val="black"/>
              </a:solidFill>
            </a:endParaRPr>
          </a:p>
          <a:p>
            <a:pPr defTabSz="914400"/>
            <a:endParaRPr lang="en-US" dirty="0" smtClean="0">
              <a:solidFill>
                <a:prstClr val="black"/>
              </a:solidFill>
            </a:endParaRPr>
          </a:p>
          <a:p>
            <a:pPr defTabSz="914400"/>
            <a:endParaRPr lang="en-US" dirty="0">
              <a:solidFill>
                <a:prstClr val="black"/>
              </a:solidFill>
            </a:endParaRPr>
          </a:p>
          <a:p>
            <a:pPr defTabSz="914400"/>
            <a:endParaRPr lang="en-US" dirty="0">
              <a:solidFill>
                <a:prstClr val="black"/>
              </a:solidFill>
            </a:endParaRPr>
          </a:p>
        </p:txBody>
      </p:sp>
    </p:spTree>
    <p:extLst>
      <p:ext uri="{BB962C8B-B14F-4D97-AF65-F5344CB8AC3E}">
        <p14:creationId xmlns:p14="http://schemas.microsoft.com/office/powerpoint/2010/main" val="7376907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6" name="Rectangle 206"/>
          <p:cNvSpPr>
            <a:spLocks noGrp="1" noChangeArrowheads="1"/>
          </p:cNvSpPr>
          <p:nvPr>
            <p:ph type="title"/>
          </p:nvPr>
        </p:nvSpPr>
        <p:spPr>
          <a:xfrm>
            <a:off x="457200" y="35373"/>
            <a:ext cx="8229600" cy="1143000"/>
          </a:xfrm>
        </p:spPr>
        <p:txBody>
          <a:bodyPr/>
          <a:lstStyle/>
          <a:p>
            <a:r>
              <a:rPr lang="en-US" sz="2800" dirty="0">
                <a:solidFill>
                  <a:srgbClr val="000090"/>
                </a:solidFill>
                <a:latin typeface="Arial"/>
                <a:cs typeface="Arial"/>
              </a:rPr>
              <a:t>My current research</a:t>
            </a:r>
          </a:p>
        </p:txBody>
      </p:sp>
      <p:sp>
        <p:nvSpPr>
          <p:cNvPr id="5212" name="Line 92"/>
          <p:cNvSpPr>
            <a:spLocks noChangeShapeType="1"/>
          </p:cNvSpPr>
          <p:nvPr/>
        </p:nvSpPr>
        <p:spPr bwMode="auto">
          <a:xfrm flipH="1">
            <a:off x="3204672" y="1956945"/>
            <a:ext cx="533400" cy="76200"/>
          </a:xfrm>
          <a:prstGeom prst="line">
            <a:avLst/>
          </a:prstGeom>
          <a:noFill/>
          <a:ln w="38100">
            <a:solidFill>
              <a:schemeClr val="tx1"/>
            </a:solidFill>
            <a:round/>
            <a:headEnd/>
            <a:tailEnd type="stealth"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sp>
        <p:nvSpPr>
          <p:cNvPr id="5234" name="Line 114"/>
          <p:cNvSpPr>
            <a:spLocks noChangeShapeType="1"/>
          </p:cNvSpPr>
          <p:nvPr/>
        </p:nvSpPr>
        <p:spPr bwMode="auto">
          <a:xfrm flipV="1">
            <a:off x="5185872" y="1961708"/>
            <a:ext cx="381000" cy="152400"/>
          </a:xfrm>
          <a:prstGeom prst="line">
            <a:avLst/>
          </a:prstGeom>
          <a:noFill/>
          <a:ln w="381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sp>
        <p:nvSpPr>
          <p:cNvPr id="5248" name="Line 128"/>
          <p:cNvSpPr>
            <a:spLocks noChangeShapeType="1"/>
          </p:cNvSpPr>
          <p:nvPr/>
        </p:nvSpPr>
        <p:spPr bwMode="auto">
          <a:xfrm>
            <a:off x="236304" y="1682308"/>
            <a:ext cx="8153400" cy="0"/>
          </a:xfrm>
          <a:prstGeom prst="line">
            <a:avLst/>
          </a:prstGeom>
          <a:noFill/>
          <a:ln w="4445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sp>
        <p:nvSpPr>
          <p:cNvPr id="5249" name="Line 129"/>
          <p:cNvSpPr>
            <a:spLocks noChangeShapeType="1"/>
          </p:cNvSpPr>
          <p:nvPr/>
        </p:nvSpPr>
        <p:spPr bwMode="auto">
          <a:xfrm rot="447317">
            <a:off x="2637935" y="1075883"/>
            <a:ext cx="153987" cy="136525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sp>
        <p:nvSpPr>
          <p:cNvPr id="5250" name="Line 130"/>
          <p:cNvSpPr>
            <a:spLocks noChangeShapeType="1"/>
          </p:cNvSpPr>
          <p:nvPr/>
        </p:nvSpPr>
        <p:spPr bwMode="auto">
          <a:xfrm rot="448488" flipH="1" flipV="1">
            <a:off x="1726710" y="1067945"/>
            <a:ext cx="150812" cy="1374775"/>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grpSp>
        <p:nvGrpSpPr>
          <p:cNvPr id="5251" name="Group 131"/>
          <p:cNvGrpSpPr>
            <a:grpSpLocks/>
          </p:cNvGrpSpPr>
          <p:nvPr/>
        </p:nvGrpSpPr>
        <p:grpSpPr bwMode="auto">
          <a:xfrm>
            <a:off x="2372822" y="1288608"/>
            <a:ext cx="654050" cy="998537"/>
            <a:chOff x="4479" y="1348"/>
            <a:chExt cx="412" cy="629"/>
          </a:xfrm>
        </p:grpSpPr>
        <p:sp>
          <p:nvSpPr>
            <p:cNvPr id="5252" name="Oval 132"/>
            <p:cNvSpPr>
              <a:spLocks noChangeArrowheads="1"/>
            </p:cNvSpPr>
            <p:nvPr/>
          </p:nvSpPr>
          <p:spPr bwMode="auto">
            <a:xfrm rot="5400000">
              <a:off x="4435" y="1420"/>
              <a:ext cx="528" cy="384"/>
            </a:xfrm>
            <a:prstGeom prst="ellipse">
              <a:avLst/>
            </a:prstGeom>
            <a:gradFill rotWithShape="1">
              <a:gsLst>
                <a:gs pos="0">
                  <a:srgbClr val="FF9900"/>
                </a:gs>
                <a:gs pos="100000">
                  <a:srgbClr val="FF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defTabSz="914400" fontAlgn="base">
                <a:spcBef>
                  <a:spcPct val="0"/>
                </a:spcBef>
                <a:spcAft>
                  <a:spcPct val="0"/>
                </a:spcAft>
              </a:pPr>
              <a:endParaRPr lang="en-US" sz="1600" smtClean="0">
                <a:solidFill>
                  <a:srgbClr val="000090"/>
                </a:solidFill>
                <a:latin typeface="Arial"/>
                <a:cs typeface="Arial"/>
              </a:endParaRPr>
            </a:p>
          </p:txBody>
        </p:sp>
        <p:sp>
          <p:nvSpPr>
            <p:cNvPr id="5253" name="Oval 133"/>
            <p:cNvSpPr>
              <a:spLocks noChangeArrowheads="1"/>
            </p:cNvSpPr>
            <p:nvPr/>
          </p:nvSpPr>
          <p:spPr bwMode="auto">
            <a:xfrm rot="-131433">
              <a:off x="4479" y="1795"/>
              <a:ext cx="182" cy="182"/>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mtClean="0">
                  <a:solidFill>
                    <a:srgbClr val="000090"/>
                  </a:solidFill>
                  <a:latin typeface="Arial"/>
                  <a:cs typeface="Arial"/>
                </a:rPr>
                <a:t>P</a:t>
              </a:r>
            </a:p>
          </p:txBody>
        </p:sp>
      </p:grpSp>
      <p:sp>
        <p:nvSpPr>
          <p:cNvPr id="5254" name="Text Box 134"/>
          <p:cNvSpPr txBox="1">
            <a:spLocks noChangeArrowheads="1"/>
          </p:cNvSpPr>
          <p:nvPr/>
        </p:nvSpPr>
        <p:spPr bwMode="auto">
          <a:xfrm>
            <a:off x="2414097" y="2509395"/>
            <a:ext cx="81204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0"/>
              </a:spcBef>
              <a:spcAft>
                <a:spcPct val="0"/>
              </a:spcAft>
            </a:pPr>
            <a:r>
              <a:rPr lang="en-US" sz="2400" smtClean="0">
                <a:solidFill>
                  <a:srgbClr val="000090"/>
                </a:solidFill>
                <a:latin typeface="Arial"/>
                <a:cs typeface="Arial"/>
              </a:rPr>
              <a:t>Ca</a:t>
            </a:r>
            <a:r>
              <a:rPr lang="en-US" sz="2400" baseline="30000" smtClean="0">
                <a:solidFill>
                  <a:srgbClr val="000090"/>
                </a:solidFill>
                <a:latin typeface="Arial"/>
                <a:cs typeface="Arial"/>
              </a:rPr>
              <a:t>2+</a:t>
            </a:r>
            <a:endParaRPr lang="en-US" sz="2400" smtClean="0">
              <a:solidFill>
                <a:srgbClr val="000090"/>
              </a:solidFill>
              <a:latin typeface="Arial"/>
              <a:cs typeface="Arial"/>
            </a:endParaRPr>
          </a:p>
        </p:txBody>
      </p:sp>
      <p:sp>
        <p:nvSpPr>
          <p:cNvPr id="5255" name="Text Box 135"/>
          <p:cNvSpPr txBox="1">
            <a:spLocks noChangeArrowheads="1"/>
          </p:cNvSpPr>
          <p:nvPr/>
        </p:nvSpPr>
        <p:spPr bwMode="auto">
          <a:xfrm>
            <a:off x="1672735" y="737745"/>
            <a:ext cx="312950" cy="2308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0"/>
              </a:spcBef>
              <a:spcAft>
                <a:spcPct val="0"/>
              </a:spcAft>
            </a:pPr>
            <a:r>
              <a:rPr lang="en-US" sz="900" smtClean="0">
                <a:solidFill>
                  <a:srgbClr val="000090"/>
                </a:solidFill>
                <a:latin typeface="Arial"/>
                <a:cs typeface="Arial"/>
              </a:rPr>
              <a:t>H</a:t>
            </a:r>
            <a:r>
              <a:rPr lang="en-US" sz="900" baseline="30000" smtClean="0">
                <a:solidFill>
                  <a:srgbClr val="000090"/>
                </a:solidFill>
                <a:latin typeface="Arial"/>
                <a:cs typeface="Arial"/>
              </a:rPr>
              <a:t>+</a:t>
            </a:r>
            <a:endParaRPr lang="en-US" sz="900" smtClean="0">
              <a:solidFill>
                <a:srgbClr val="000090"/>
              </a:solidFill>
              <a:latin typeface="Arial"/>
              <a:cs typeface="Arial"/>
            </a:endParaRPr>
          </a:p>
        </p:txBody>
      </p:sp>
      <p:grpSp>
        <p:nvGrpSpPr>
          <p:cNvPr id="5256" name="Group 136"/>
          <p:cNvGrpSpPr>
            <a:grpSpLocks/>
          </p:cNvGrpSpPr>
          <p:nvPr/>
        </p:nvGrpSpPr>
        <p:grpSpPr bwMode="auto">
          <a:xfrm>
            <a:off x="4041285" y="1183833"/>
            <a:ext cx="720725" cy="647700"/>
            <a:chOff x="793" y="1525"/>
            <a:chExt cx="454" cy="408"/>
          </a:xfrm>
        </p:grpSpPr>
        <p:sp>
          <p:nvSpPr>
            <p:cNvPr id="5257" name="Rectangle 137"/>
            <p:cNvSpPr>
              <a:spLocks noChangeArrowheads="1"/>
            </p:cNvSpPr>
            <p:nvPr/>
          </p:nvSpPr>
          <p:spPr bwMode="auto">
            <a:xfrm>
              <a:off x="793" y="1616"/>
              <a:ext cx="454" cy="317"/>
            </a:xfrm>
            <a:prstGeom prst="rect">
              <a:avLst/>
            </a:prstGeom>
            <a:solidFill>
              <a:srgbClr val="4D800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FLS2</a:t>
              </a:r>
            </a:p>
          </p:txBody>
        </p:sp>
        <p:sp useBgFill="1">
          <p:nvSpPr>
            <p:cNvPr id="5258" name="Oval 138"/>
            <p:cNvSpPr>
              <a:spLocks noChangeArrowheads="1"/>
            </p:cNvSpPr>
            <p:nvPr/>
          </p:nvSpPr>
          <p:spPr bwMode="auto">
            <a:xfrm>
              <a:off x="930" y="1525"/>
              <a:ext cx="181" cy="181"/>
            </a:xfrm>
            <a:prstGeom prst="ellipse">
              <a:avLst/>
            </a:prstGeom>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fontAlgn="base">
                <a:spcBef>
                  <a:spcPct val="0"/>
                </a:spcBef>
                <a:spcAft>
                  <a:spcPct val="0"/>
                </a:spcAft>
              </a:pPr>
              <a:endParaRPr lang="en-US" i="1" smtClean="0">
                <a:solidFill>
                  <a:srgbClr val="000090"/>
                </a:solidFill>
                <a:latin typeface="Arial"/>
                <a:cs typeface="Arial"/>
              </a:endParaRPr>
            </a:p>
          </p:txBody>
        </p:sp>
      </p:grpSp>
      <p:sp>
        <p:nvSpPr>
          <p:cNvPr id="5261" name="Oval 141"/>
          <p:cNvSpPr>
            <a:spLocks noChangeArrowheads="1"/>
          </p:cNvSpPr>
          <p:nvPr/>
        </p:nvSpPr>
        <p:spPr bwMode="auto">
          <a:xfrm>
            <a:off x="3695210" y="1761683"/>
            <a:ext cx="576262" cy="503237"/>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RIN4</a:t>
            </a:r>
          </a:p>
        </p:txBody>
      </p:sp>
      <p:sp>
        <p:nvSpPr>
          <p:cNvPr id="5270" name="Oval 150"/>
          <p:cNvSpPr>
            <a:spLocks noChangeArrowheads="1"/>
          </p:cNvSpPr>
          <p:nvPr/>
        </p:nvSpPr>
        <p:spPr bwMode="auto">
          <a:xfrm>
            <a:off x="5576397" y="1377508"/>
            <a:ext cx="838200" cy="609600"/>
          </a:xfrm>
          <a:prstGeom prst="ellipse">
            <a:avLst/>
          </a:prstGeom>
          <a:gradFill rotWithShape="1">
            <a:gsLst>
              <a:gs pos="0">
                <a:srgbClr val="FF9900"/>
              </a:gs>
              <a:gs pos="100000">
                <a:srgbClr val="FF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z="1600" dirty="0" smtClean="0">
                <a:solidFill>
                  <a:srgbClr val="000090"/>
                </a:solidFill>
                <a:latin typeface="Arial"/>
                <a:cs typeface="Arial"/>
              </a:rPr>
              <a:t>RBOHD</a:t>
            </a:r>
          </a:p>
        </p:txBody>
      </p:sp>
      <p:sp>
        <p:nvSpPr>
          <p:cNvPr id="5271" name="AutoShape 151"/>
          <p:cNvSpPr>
            <a:spLocks noChangeArrowheads="1"/>
          </p:cNvSpPr>
          <p:nvPr/>
        </p:nvSpPr>
        <p:spPr bwMode="auto">
          <a:xfrm>
            <a:off x="5728797" y="1225108"/>
            <a:ext cx="609600" cy="152400"/>
          </a:xfrm>
          <a:prstGeom prst="curvedUpArrow">
            <a:avLst>
              <a:gd name="adj1" fmla="val 80000"/>
              <a:gd name="adj2" fmla="val 160000"/>
              <a:gd name="adj3" fmla="val 33333"/>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fontAlgn="base">
              <a:spcBef>
                <a:spcPct val="0"/>
              </a:spcBef>
              <a:spcAft>
                <a:spcPct val="0"/>
              </a:spcAft>
            </a:pPr>
            <a:endParaRPr lang="en-US" i="1" smtClean="0">
              <a:solidFill>
                <a:srgbClr val="000090"/>
              </a:solidFill>
              <a:latin typeface="Arial"/>
              <a:cs typeface="Arial"/>
            </a:endParaRPr>
          </a:p>
        </p:txBody>
      </p:sp>
      <p:sp>
        <p:nvSpPr>
          <p:cNvPr id="5272" name="Text Box 152"/>
          <p:cNvSpPr txBox="1">
            <a:spLocks noChangeArrowheads="1"/>
          </p:cNvSpPr>
          <p:nvPr/>
        </p:nvSpPr>
        <p:spPr bwMode="auto">
          <a:xfrm>
            <a:off x="5576397" y="920308"/>
            <a:ext cx="4603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0"/>
              </a:spcBef>
              <a:spcAft>
                <a:spcPct val="0"/>
              </a:spcAft>
            </a:pPr>
            <a:r>
              <a:rPr lang="en-US" smtClean="0">
                <a:solidFill>
                  <a:srgbClr val="000090"/>
                </a:solidFill>
                <a:latin typeface="Arial"/>
                <a:cs typeface="Arial"/>
              </a:rPr>
              <a:t>O</a:t>
            </a:r>
            <a:r>
              <a:rPr lang="en-US" baseline="-25000" smtClean="0">
                <a:solidFill>
                  <a:srgbClr val="000090"/>
                </a:solidFill>
                <a:latin typeface="Arial"/>
                <a:cs typeface="Arial"/>
              </a:rPr>
              <a:t>2</a:t>
            </a:r>
            <a:endParaRPr lang="en-US" smtClean="0">
              <a:solidFill>
                <a:srgbClr val="000090"/>
              </a:solidFill>
              <a:latin typeface="Arial"/>
              <a:cs typeface="Arial"/>
            </a:endParaRPr>
          </a:p>
        </p:txBody>
      </p:sp>
      <p:sp>
        <p:nvSpPr>
          <p:cNvPr id="5273" name="Text Box 153"/>
          <p:cNvSpPr txBox="1">
            <a:spLocks noChangeArrowheads="1"/>
          </p:cNvSpPr>
          <p:nvPr/>
        </p:nvSpPr>
        <p:spPr bwMode="auto">
          <a:xfrm>
            <a:off x="6109797" y="920308"/>
            <a:ext cx="5010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0"/>
              </a:spcBef>
              <a:spcAft>
                <a:spcPct val="0"/>
              </a:spcAft>
            </a:pPr>
            <a:r>
              <a:rPr lang="en-US" smtClean="0">
                <a:solidFill>
                  <a:srgbClr val="000090"/>
                </a:solidFill>
                <a:latin typeface="Arial"/>
                <a:cs typeface="Arial"/>
              </a:rPr>
              <a:t>O</a:t>
            </a:r>
            <a:r>
              <a:rPr lang="en-US" baseline="-25000" smtClean="0">
                <a:solidFill>
                  <a:srgbClr val="000090"/>
                </a:solidFill>
                <a:latin typeface="Arial"/>
                <a:cs typeface="Arial"/>
              </a:rPr>
              <a:t>2</a:t>
            </a:r>
            <a:r>
              <a:rPr lang="en-US" baseline="30000" smtClean="0">
                <a:solidFill>
                  <a:srgbClr val="000090"/>
                </a:solidFill>
                <a:latin typeface="Arial"/>
                <a:cs typeface="Arial"/>
              </a:rPr>
              <a:t>-</a:t>
            </a:r>
            <a:endParaRPr lang="en-US" smtClean="0">
              <a:solidFill>
                <a:srgbClr val="000090"/>
              </a:solidFill>
              <a:latin typeface="Arial"/>
              <a:cs typeface="Arial"/>
            </a:endParaRPr>
          </a:p>
        </p:txBody>
      </p:sp>
      <p:sp>
        <p:nvSpPr>
          <p:cNvPr id="5274" name="Oval 154"/>
          <p:cNvSpPr>
            <a:spLocks noChangeArrowheads="1"/>
          </p:cNvSpPr>
          <p:nvPr/>
        </p:nvSpPr>
        <p:spPr bwMode="auto">
          <a:xfrm>
            <a:off x="5804997" y="1974408"/>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mtClean="0">
                <a:solidFill>
                  <a:srgbClr val="000090"/>
                </a:solidFill>
                <a:latin typeface="Arial"/>
                <a:cs typeface="Arial"/>
              </a:rPr>
              <a:t>P</a:t>
            </a:r>
          </a:p>
        </p:txBody>
      </p:sp>
      <p:sp>
        <p:nvSpPr>
          <p:cNvPr id="5278" name="Oval 158"/>
          <p:cNvSpPr>
            <a:spLocks noChangeArrowheads="1"/>
          </p:cNvSpPr>
          <p:nvPr/>
        </p:nvSpPr>
        <p:spPr bwMode="auto">
          <a:xfrm>
            <a:off x="3588847" y="2185545"/>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mtClean="0">
                <a:solidFill>
                  <a:srgbClr val="000090"/>
                </a:solidFill>
                <a:latin typeface="Arial"/>
                <a:cs typeface="Arial"/>
              </a:rPr>
              <a:t>P</a:t>
            </a:r>
          </a:p>
        </p:txBody>
      </p:sp>
      <p:sp>
        <p:nvSpPr>
          <p:cNvPr id="5281" name="Oval 161"/>
          <p:cNvSpPr>
            <a:spLocks noChangeArrowheads="1"/>
          </p:cNvSpPr>
          <p:nvPr/>
        </p:nvSpPr>
        <p:spPr bwMode="auto">
          <a:xfrm>
            <a:off x="4693747" y="1796608"/>
            <a:ext cx="576263" cy="503237"/>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BIK1</a:t>
            </a:r>
          </a:p>
        </p:txBody>
      </p:sp>
      <p:sp>
        <p:nvSpPr>
          <p:cNvPr id="5282" name="Oval 162"/>
          <p:cNvSpPr>
            <a:spLocks noChangeArrowheads="1"/>
          </p:cNvSpPr>
          <p:nvPr/>
        </p:nvSpPr>
        <p:spPr bwMode="auto">
          <a:xfrm>
            <a:off x="4714385" y="2226820"/>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P</a:t>
            </a:r>
          </a:p>
        </p:txBody>
      </p:sp>
      <p:sp>
        <p:nvSpPr>
          <p:cNvPr id="5289" name="Line 169"/>
          <p:cNvSpPr>
            <a:spLocks noChangeShapeType="1"/>
          </p:cNvSpPr>
          <p:nvPr/>
        </p:nvSpPr>
        <p:spPr bwMode="auto">
          <a:xfrm flipH="1">
            <a:off x="3890472" y="2414145"/>
            <a:ext cx="152400" cy="381000"/>
          </a:xfrm>
          <a:prstGeom prst="line">
            <a:avLst/>
          </a:prstGeom>
          <a:noFill/>
          <a:ln w="38100">
            <a:solidFill>
              <a:schemeClr val="tx1"/>
            </a:solidFill>
            <a:round/>
            <a:headEnd/>
            <a:tailEnd type="stealth"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sp>
        <p:nvSpPr>
          <p:cNvPr id="5305" name="Line 185"/>
          <p:cNvSpPr>
            <a:spLocks noChangeShapeType="1"/>
          </p:cNvSpPr>
          <p:nvPr/>
        </p:nvSpPr>
        <p:spPr bwMode="auto">
          <a:xfrm>
            <a:off x="5109672" y="2337945"/>
            <a:ext cx="152400" cy="304800"/>
          </a:xfrm>
          <a:prstGeom prst="line">
            <a:avLst/>
          </a:prstGeom>
          <a:noFill/>
          <a:ln w="38100">
            <a:solidFill>
              <a:schemeClr val="tx1"/>
            </a:solidFill>
            <a:round/>
            <a:headEnd/>
            <a:tailEnd type="stealth"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spcBef>
                <a:spcPct val="0"/>
              </a:spcBef>
              <a:spcAft>
                <a:spcPct val="0"/>
              </a:spcAft>
            </a:pPr>
            <a:endParaRPr lang="en-US" i="1" smtClean="0">
              <a:solidFill>
                <a:srgbClr val="000090"/>
              </a:solidFill>
              <a:latin typeface="Arial"/>
              <a:cs typeface="Arial"/>
            </a:endParaRPr>
          </a:p>
        </p:txBody>
      </p:sp>
      <p:grpSp>
        <p:nvGrpSpPr>
          <p:cNvPr id="5307" name="Group 187"/>
          <p:cNvGrpSpPr>
            <a:grpSpLocks/>
          </p:cNvGrpSpPr>
          <p:nvPr/>
        </p:nvGrpSpPr>
        <p:grpSpPr bwMode="auto">
          <a:xfrm>
            <a:off x="1452072" y="1271145"/>
            <a:ext cx="654050" cy="998538"/>
            <a:chOff x="4479" y="1348"/>
            <a:chExt cx="412" cy="629"/>
          </a:xfrm>
        </p:grpSpPr>
        <p:sp>
          <p:nvSpPr>
            <p:cNvPr id="5308" name="Oval 188"/>
            <p:cNvSpPr>
              <a:spLocks noChangeArrowheads="1"/>
            </p:cNvSpPr>
            <p:nvPr/>
          </p:nvSpPr>
          <p:spPr bwMode="auto">
            <a:xfrm rot="5400000">
              <a:off x="4435" y="1420"/>
              <a:ext cx="528" cy="384"/>
            </a:xfrm>
            <a:prstGeom prst="ellipse">
              <a:avLst/>
            </a:prstGeom>
            <a:gradFill rotWithShape="1">
              <a:gsLst>
                <a:gs pos="0">
                  <a:srgbClr val="FF9900"/>
                </a:gs>
                <a:gs pos="100000">
                  <a:srgbClr val="FF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defTabSz="914400" fontAlgn="base">
                <a:spcBef>
                  <a:spcPct val="0"/>
                </a:spcBef>
                <a:spcAft>
                  <a:spcPct val="0"/>
                </a:spcAft>
              </a:pPr>
              <a:endParaRPr lang="en-US" sz="1600" smtClean="0">
                <a:solidFill>
                  <a:srgbClr val="000090"/>
                </a:solidFill>
                <a:latin typeface="Arial"/>
                <a:cs typeface="Arial"/>
              </a:endParaRPr>
            </a:p>
          </p:txBody>
        </p:sp>
        <p:sp>
          <p:nvSpPr>
            <p:cNvPr id="5309" name="Oval 189"/>
            <p:cNvSpPr>
              <a:spLocks noChangeArrowheads="1"/>
            </p:cNvSpPr>
            <p:nvPr/>
          </p:nvSpPr>
          <p:spPr bwMode="auto">
            <a:xfrm rot="-131433">
              <a:off x="4479" y="1795"/>
              <a:ext cx="182" cy="182"/>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mtClean="0">
                  <a:solidFill>
                    <a:srgbClr val="000090"/>
                  </a:solidFill>
                  <a:latin typeface="Arial"/>
                  <a:cs typeface="Arial"/>
                </a:rPr>
                <a:t>P</a:t>
              </a:r>
            </a:p>
          </p:txBody>
        </p:sp>
      </p:grpSp>
      <p:sp>
        <p:nvSpPr>
          <p:cNvPr id="5329" name="Text Box 209"/>
          <p:cNvSpPr txBox="1">
            <a:spLocks noChangeArrowheads="1"/>
          </p:cNvSpPr>
          <p:nvPr/>
        </p:nvSpPr>
        <p:spPr bwMode="auto">
          <a:xfrm>
            <a:off x="1604472" y="2414145"/>
            <a:ext cx="52675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spcBef>
                <a:spcPct val="0"/>
              </a:spcBef>
              <a:spcAft>
                <a:spcPct val="0"/>
              </a:spcAft>
            </a:pPr>
            <a:r>
              <a:rPr lang="en-US" sz="2400" smtClean="0">
                <a:solidFill>
                  <a:srgbClr val="000090"/>
                </a:solidFill>
                <a:latin typeface="Arial"/>
                <a:cs typeface="Arial"/>
              </a:rPr>
              <a:t>H</a:t>
            </a:r>
            <a:r>
              <a:rPr lang="en-US" sz="2400" baseline="30000" smtClean="0">
                <a:solidFill>
                  <a:srgbClr val="000090"/>
                </a:solidFill>
                <a:latin typeface="Arial"/>
                <a:cs typeface="Arial"/>
              </a:rPr>
              <a:t>+</a:t>
            </a:r>
            <a:endParaRPr lang="en-US" sz="2400" smtClean="0">
              <a:solidFill>
                <a:srgbClr val="000090"/>
              </a:solidFill>
              <a:latin typeface="Arial"/>
              <a:cs typeface="Arial"/>
            </a:endParaRPr>
          </a:p>
        </p:txBody>
      </p:sp>
      <p:sp>
        <p:nvSpPr>
          <p:cNvPr id="85" name="Oval 154"/>
          <p:cNvSpPr>
            <a:spLocks noChangeArrowheads="1"/>
          </p:cNvSpPr>
          <p:nvPr/>
        </p:nvSpPr>
        <p:spPr bwMode="auto">
          <a:xfrm>
            <a:off x="6084397" y="1923608"/>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P</a:t>
            </a:r>
          </a:p>
        </p:txBody>
      </p:sp>
      <p:sp>
        <p:nvSpPr>
          <p:cNvPr id="86" name="Oval 154"/>
          <p:cNvSpPr>
            <a:spLocks noChangeArrowheads="1"/>
          </p:cNvSpPr>
          <p:nvPr/>
        </p:nvSpPr>
        <p:spPr bwMode="auto">
          <a:xfrm>
            <a:off x="5525597" y="1872808"/>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mtClean="0">
                <a:solidFill>
                  <a:srgbClr val="000090"/>
                </a:solidFill>
                <a:latin typeface="Arial"/>
                <a:cs typeface="Arial"/>
              </a:rPr>
              <a:t>P</a:t>
            </a:r>
          </a:p>
        </p:txBody>
      </p:sp>
      <p:sp>
        <p:nvSpPr>
          <p:cNvPr id="89" name="Oval 196"/>
          <p:cNvSpPr>
            <a:spLocks noChangeArrowheads="1"/>
          </p:cNvSpPr>
          <p:nvPr/>
        </p:nvSpPr>
        <p:spPr bwMode="auto">
          <a:xfrm>
            <a:off x="4093672" y="1028257"/>
            <a:ext cx="647700" cy="433388"/>
          </a:xfrm>
          <a:prstGeom prst="ellipse">
            <a:avLst/>
          </a:prstGeom>
          <a:gradFill rotWithShape="1">
            <a:gsLst>
              <a:gs pos="0">
                <a:srgbClr val="993300"/>
              </a:gs>
              <a:gs pos="100000">
                <a:srgbClr val="9933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z="2000" dirty="0" smtClean="0">
                <a:solidFill>
                  <a:srgbClr val="FFFF00"/>
                </a:solidFill>
                <a:latin typeface="Arial"/>
                <a:cs typeface="Arial"/>
              </a:rPr>
              <a:t>flg22</a:t>
            </a:r>
          </a:p>
        </p:txBody>
      </p:sp>
      <p:sp>
        <p:nvSpPr>
          <p:cNvPr id="91" name="Rectangle 194"/>
          <p:cNvSpPr>
            <a:spLocks noChangeArrowheads="1"/>
          </p:cNvSpPr>
          <p:nvPr/>
        </p:nvSpPr>
        <p:spPr bwMode="auto">
          <a:xfrm>
            <a:off x="4690572" y="1537844"/>
            <a:ext cx="720725" cy="290515"/>
          </a:xfrm>
          <a:prstGeom prst="rect">
            <a:avLst/>
          </a:prstGeom>
          <a:solidFill>
            <a:srgbClr val="4D800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sz="2000" dirty="0" smtClean="0">
                <a:solidFill>
                  <a:srgbClr val="000090"/>
                </a:solidFill>
                <a:latin typeface="Arial"/>
                <a:cs typeface="Arial"/>
              </a:rPr>
              <a:t>BAK1</a:t>
            </a:r>
          </a:p>
        </p:txBody>
      </p:sp>
      <p:grpSp>
        <p:nvGrpSpPr>
          <p:cNvPr id="90" name="Group 2"/>
          <p:cNvGrpSpPr>
            <a:grpSpLocks/>
          </p:cNvGrpSpPr>
          <p:nvPr/>
        </p:nvGrpSpPr>
        <p:grpSpPr bwMode="auto">
          <a:xfrm>
            <a:off x="4601544" y="5504310"/>
            <a:ext cx="708025" cy="503238"/>
            <a:chOff x="0" y="0"/>
            <a:chExt cx="446" cy="317"/>
          </a:xfrm>
        </p:grpSpPr>
        <p:sp>
          <p:nvSpPr>
            <p:cNvPr id="92" name="Oval 3"/>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93" name="Rectangle 4"/>
            <p:cNvSpPr>
              <a:spLocks/>
            </p:cNvSpPr>
            <p:nvPr/>
          </p:nvSpPr>
          <p:spPr bwMode="auto">
            <a:xfrm>
              <a:off x="0" y="47"/>
              <a:ext cx="444"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MPK3</a:t>
              </a:r>
            </a:p>
          </p:txBody>
        </p:sp>
      </p:grpSp>
      <p:grpSp>
        <p:nvGrpSpPr>
          <p:cNvPr id="94" name="Group 19"/>
          <p:cNvGrpSpPr>
            <a:grpSpLocks/>
          </p:cNvGrpSpPr>
          <p:nvPr/>
        </p:nvGrpSpPr>
        <p:grpSpPr bwMode="auto">
          <a:xfrm>
            <a:off x="3347320" y="4742310"/>
            <a:ext cx="709612" cy="503238"/>
            <a:chOff x="0" y="0"/>
            <a:chExt cx="446" cy="317"/>
          </a:xfrm>
        </p:grpSpPr>
        <p:sp>
          <p:nvSpPr>
            <p:cNvPr id="95" name="Oval 20"/>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96" name="Rectangle 21"/>
            <p:cNvSpPr>
              <a:spLocks/>
            </p:cNvSpPr>
            <p:nvPr/>
          </p:nvSpPr>
          <p:spPr bwMode="auto">
            <a:xfrm>
              <a:off x="1" y="47"/>
              <a:ext cx="4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MKK4</a:t>
              </a:r>
            </a:p>
          </p:txBody>
        </p:sp>
      </p:grpSp>
      <p:grpSp>
        <p:nvGrpSpPr>
          <p:cNvPr id="97" name="Group 31"/>
          <p:cNvGrpSpPr>
            <a:grpSpLocks/>
          </p:cNvGrpSpPr>
          <p:nvPr/>
        </p:nvGrpSpPr>
        <p:grpSpPr bwMode="auto">
          <a:xfrm>
            <a:off x="4155457" y="4742310"/>
            <a:ext cx="709612" cy="503238"/>
            <a:chOff x="0" y="0"/>
            <a:chExt cx="446" cy="317"/>
          </a:xfrm>
        </p:grpSpPr>
        <p:sp>
          <p:nvSpPr>
            <p:cNvPr id="98" name="Oval 32"/>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99" name="Rectangle 33"/>
            <p:cNvSpPr>
              <a:spLocks/>
            </p:cNvSpPr>
            <p:nvPr/>
          </p:nvSpPr>
          <p:spPr bwMode="auto">
            <a:xfrm>
              <a:off x="1" y="47"/>
              <a:ext cx="4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MKK5</a:t>
              </a:r>
            </a:p>
          </p:txBody>
        </p:sp>
      </p:grpSp>
      <p:grpSp>
        <p:nvGrpSpPr>
          <p:cNvPr id="100" name="Group 34"/>
          <p:cNvGrpSpPr>
            <a:grpSpLocks/>
          </p:cNvGrpSpPr>
          <p:nvPr/>
        </p:nvGrpSpPr>
        <p:grpSpPr bwMode="auto">
          <a:xfrm>
            <a:off x="3739532" y="5504310"/>
            <a:ext cx="709612" cy="503238"/>
            <a:chOff x="0" y="0"/>
            <a:chExt cx="446" cy="317"/>
          </a:xfrm>
        </p:grpSpPr>
        <p:sp>
          <p:nvSpPr>
            <p:cNvPr id="101"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02" name="Rectangle 36"/>
            <p:cNvSpPr>
              <a:spLocks/>
            </p:cNvSpPr>
            <p:nvPr/>
          </p:nvSpPr>
          <p:spPr bwMode="auto">
            <a:xfrm>
              <a:off x="1" y="47"/>
              <a:ext cx="4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MPK6</a:t>
              </a:r>
            </a:p>
          </p:txBody>
        </p:sp>
      </p:grpSp>
      <p:grpSp>
        <p:nvGrpSpPr>
          <p:cNvPr id="104" name="Group 59"/>
          <p:cNvGrpSpPr>
            <a:grpSpLocks/>
          </p:cNvGrpSpPr>
          <p:nvPr/>
        </p:nvGrpSpPr>
        <p:grpSpPr bwMode="auto">
          <a:xfrm>
            <a:off x="6525384" y="3751710"/>
            <a:ext cx="708025" cy="503238"/>
            <a:chOff x="0" y="0"/>
            <a:chExt cx="446" cy="317"/>
          </a:xfrm>
        </p:grpSpPr>
        <p:sp>
          <p:nvSpPr>
            <p:cNvPr id="105" name="Oval 60"/>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06" name="Rectangle 61"/>
            <p:cNvSpPr>
              <a:spLocks/>
            </p:cNvSpPr>
            <p:nvPr/>
          </p:nvSpPr>
          <p:spPr bwMode="auto">
            <a:xfrm>
              <a:off x="53" y="47"/>
              <a:ext cx="339"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RAF</a:t>
              </a:r>
            </a:p>
          </p:txBody>
        </p:sp>
      </p:grpSp>
      <p:grpSp>
        <p:nvGrpSpPr>
          <p:cNvPr id="107" name="Group 62"/>
          <p:cNvGrpSpPr>
            <a:grpSpLocks/>
          </p:cNvGrpSpPr>
          <p:nvPr/>
        </p:nvGrpSpPr>
        <p:grpSpPr bwMode="auto">
          <a:xfrm>
            <a:off x="4663402" y="3751710"/>
            <a:ext cx="1012891" cy="503238"/>
            <a:chOff x="-21" y="0"/>
            <a:chExt cx="637" cy="317"/>
          </a:xfrm>
        </p:grpSpPr>
        <p:sp>
          <p:nvSpPr>
            <p:cNvPr id="108" name="Oval 63"/>
            <p:cNvSpPr>
              <a:spLocks/>
            </p:cNvSpPr>
            <p:nvPr/>
          </p:nvSpPr>
          <p:spPr bwMode="auto">
            <a:xfrm>
              <a:off x="83"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09" name="Rectangle 64"/>
            <p:cNvSpPr>
              <a:spLocks/>
            </p:cNvSpPr>
            <p:nvPr/>
          </p:nvSpPr>
          <p:spPr bwMode="auto">
            <a:xfrm>
              <a:off x="-21" y="47"/>
              <a:ext cx="637"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MPKKK7</a:t>
              </a:r>
              <a:endParaRPr lang="en-US" dirty="0">
                <a:solidFill>
                  <a:srgbClr val="1F497D"/>
                </a:solidFill>
                <a:latin typeface="Arial"/>
                <a:ea typeface="Arial"/>
                <a:cs typeface="Arial"/>
                <a:sym typeface="Comic Sans MS" charset="0"/>
              </a:endParaRPr>
            </a:p>
          </p:txBody>
        </p:sp>
      </p:grpSp>
      <p:grpSp>
        <p:nvGrpSpPr>
          <p:cNvPr id="110" name="Group 65"/>
          <p:cNvGrpSpPr>
            <a:grpSpLocks/>
          </p:cNvGrpSpPr>
          <p:nvPr/>
        </p:nvGrpSpPr>
        <p:grpSpPr bwMode="auto">
          <a:xfrm>
            <a:off x="3596657" y="3751710"/>
            <a:ext cx="885824" cy="503238"/>
            <a:chOff x="-14" y="0"/>
            <a:chExt cx="558" cy="317"/>
          </a:xfrm>
        </p:grpSpPr>
        <p:sp>
          <p:nvSpPr>
            <p:cNvPr id="111" name="Oval 66"/>
            <p:cNvSpPr>
              <a:spLocks/>
            </p:cNvSpPr>
            <p:nvPr/>
          </p:nvSpPr>
          <p:spPr bwMode="auto">
            <a:xfrm>
              <a:off x="9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12" name="Rectangle 67"/>
            <p:cNvSpPr>
              <a:spLocks/>
            </p:cNvSpPr>
            <p:nvPr/>
          </p:nvSpPr>
          <p:spPr bwMode="auto">
            <a:xfrm>
              <a:off x="-14" y="47"/>
              <a:ext cx="558"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MPKKK</a:t>
              </a:r>
              <a:endParaRPr lang="en-US" dirty="0">
                <a:solidFill>
                  <a:srgbClr val="1F497D"/>
                </a:solidFill>
                <a:latin typeface="Arial"/>
                <a:ea typeface="Arial"/>
                <a:cs typeface="Arial"/>
                <a:sym typeface="Comic Sans MS" charset="0"/>
              </a:endParaRPr>
            </a:p>
          </p:txBody>
        </p:sp>
      </p:grpSp>
      <p:grpSp>
        <p:nvGrpSpPr>
          <p:cNvPr id="113" name="Group 68"/>
          <p:cNvGrpSpPr>
            <a:grpSpLocks/>
          </p:cNvGrpSpPr>
          <p:nvPr/>
        </p:nvGrpSpPr>
        <p:grpSpPr bwMode="auto">
          <a:xfrm>
            <a:off x="3879231" y="2791273"/>
            <a:ext cx="1039813" cy="503237"/>
            <a:chOff x="-23" y="0"/>
            <a:chExt cx="655" cy="317"/>
          </a:xfrm>
        </p:grpSpPr>
        <p:sp>
          <p:nvSpPr>
            <p:cNvPr id="114" name="Oval 69"/>
            <p:cNvSpPr>
              <a:spLocks/>
            </p:cNvSpPr>
            <p:nvPr/>
          </p:nvSpPr>
          <p:spPr bwMode="auto">
            <a:xfrm>
              <a:off x="81"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15" name="Rectangle 70"/>
            <p:cNvSpPr>
              <a:spLocks/>
            </p:cNvSpPr>
            <p:nvPr/>
          </p:nvSpPr>
          <p:spPr bwMode="auto">
            <a:xfrm>
              <a:off x="-23" y="47"/>
              <a:ext cx="65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MPKKKK</a:t>
              </a:r>
            </a:p>
          </p:txBody>
        </p:sp>
      </p:grpSp>
      <p:grpSp>
        <p:nvGrpSpPr>
          <p:cNvPr id="116" name="Group 71"/>
          <p:cNvGrpSpPr>
            <a:grpSpLocks/>
          </p:cNvGrpSpPr>
          <p:nvPr/>
        </p:nvGrpSpPr>
        <p:grpSpPr bwMode="auto">
          <a:xfrm>
            <a:off x="1345056" y="3751710"/>
            <a:ext cx="708025" cy="503238"/>
            <a:chOff x="0" y="0"/>
            <a:chExt cx="446" cy="317"/>
          </a:xfrm>
        </p:grpSpPr>
        <p:sp>
          <p:nvSpPr>
            <p:cNvPr id="117" name="Oval 72"/>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18" name="Rectangle 73"/>
            <p:cNvSpPr>
              <a:spLocks/>
            </p:cNvSpPr>
            <p:nvPr/>
          </p:nvSpPr>
          <p:spPr bwMode="auto">
            <a:xfrm>
              <a:off x="53" y="47"/>
              <a:ext cx="339"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RAF</a:t>
              </a:r>
            </a:p>
          </p:txBody>
        </p:sp>
      </p:grpSp>
      <p:grpSp>
        <p:nvGrpSpPr>
          <p:cNvPr id="124" name="Group 79"/>
          <p:cNvGrpSpPr>
            <a:grpSpLocks/>
          </p:cNvGrpSpPr>
          <p:nvPr/>
        </p:nvGrpSpPr>
        <p:grpSpPr bwMode="auto">
          <a:xfrm>
            <a:off x="4312619" y="4080323"/>
            <a:ext cx="288925" cy="354013"/>
            <a:chOff x="0" y="13"/>
            <a:chExt cx="182" cy="223"/>
          </a:xfrm>
        </p:grpSpPr>
        <p:sp>
          <p:nvSpPr>
            <p:cNvPr id="125" name="Oval 80"/>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26" name="Rectangle 81"/>
            <p:cNvSpPr>
              <a:spLocks/>
            </p:cNvSpPr>
            <p:nvPr/>
          </p:nvSpPr>
          <p:spPr bwMode="auto">
            <a:xfrm>
              <a:off x="19" y="13"/>
              <a:ext cx="1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P</a:t>
              </a:r>
            </a:p>
          </p:txBody>
        </p:sp>
      </p:grpSp>
      <p:grpSp>
        <p:nvGrpSpPr>
          <p:cNvPr id="127" name="Group 82"/>
          <p:cNvGrpSpPr>
            <a:grpSpLocks/>
          </p:cNvGrpSpPr>
          <p:nvPr/>
        </p:nvGrpSpPr>
        <p:grpSpPr bwMode="auto">
          <a:xfrm>
            <a:off x="4960319" y="4742310"/>
            <a:ext cx="708025" cy="503238"/>
            <a:chOff x="0" y="0"/>
            <a:chExt cx="446" cy="317"/>
          </a:xfrm>
        </p:grpSpPr>
        <p:sp>
          <p:nvSpPr>
            <p:cNvPr id="128" name="Oval 83"/>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29" name="Rectangle 84"/>
            <p:cNvSpPr>
              <a:spLocks/>
            </p:cNvSpPr>
            <p:nvPr/>
          </p:nvSpPr>
          <p:spPr bwMode="auto">
            <a:xfrm>
              <a:off x="1" y="47"/>
              <a:ext cx="444"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MKK1</a:t>
              </a:r>
              <a:endParaRPr lang="en-US" dirty="0">
                <a:solidFill>
                  <a:srgbClr val="1F497D"/>
                </a:solidFill>
                <a:latin typeface="Arial"/>
                <a:ea typeface="Arial"/>
                <a:cs typeface="Arial"/>
                <a:sym typeface="Comic Sans MS" charset="0"/>
              </a:endParaRPr>
            </a:p>
          </p:txBody>
        </p:sp>
      </p:grpSp>
      <p:grpSp>
        <p:nvGrpSpPr>
          <p:cNvPr id="142" name="Group 112"/>
          <p:cNvGrpSpPr>
            <a:grpSpLocks/>
          </p:cNvGrpSpPr>
          <p:nvPr/>
        </p:nvGrpSpPr>
        <p:grpSpPr bwMode="auto">
          <a:xfrm>
            <a:off x="6982584" y="4024761"/>
            <a:ext cx="288925" cy="354013"/>
            <a:chOff x="0" y="13"/>
            <a:chExt cx="182" cy="223"/>
          </a:xfrm>
        </p:grpSpPr>
        <p:sp>
          <p:nvSpPr>
            <p:cNvPr id="143"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44"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45" name="Group 115"/>
          <p:cNvGrpSpPr>
            <a:grpSpLocks/>
          </p:cNvGrpSpPr>
          <p:nvPr/>
        </p:nvGrpSpPr>
        <p:grpSpPr bwMode="auto">
          <a:xfrm>
            <a:off x="5363544" y="4040636"/>
            <a:ext cx="288925" cy="354013"/>
            <a:chOff x="0" y="13"/>
            <a:chExt cx="182" cy="223"/>
          </a:xfrm>
        </p:grpSpPr>
        <p:sp>
          <p:nvSpPr>
            <p:cNvPr id="146" name="Oval 116"/>
            <p:cNvSpPr>
              <a:spLocks/>
            </p:cNvSpPr>
            <p:nvPr/>
          </p:nvSpPr>
          <p:spPr bwMode="auto">
            <a:xfrm>
              <a:off x="0" y="33"/>
              <a:ext cx="182" cy="182"/>
            </a:xfrm>
            <a:prstGeom prst="ellipse">
              <a:avLst/>
            </a:prstGeom>
            <a:gradFill rotWithShape="0">
              <a:gsLst>
                <a:gs pos="0">
                  <a:srgbClr val="DDEBCF"/>
                </a:gs>
                <a:gs pos="50000">
                  <a:srgbClr val="9CB86E"/>
                </a:gs>
                <a:gs pos="100000">
                  <a:srgbClr val="156B13"/>
                </a:gs>
              </a:gsLst>
              <a:lin ang="5400000" scaled="1"/>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47" name="Rectangle 117"/>
            <p:cNvSpPr>
              <a:spLocks/>
            </p:cNvSpPr>
            <p:nvPr/>
          </p:nvSpPr>
          <p:spPr bwMode="auto">
            <a:xfrm>
              <a:off x="19" y="13"/>
              <a:ext cx="1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P</a:t>
              </a:r>
            </a:p>
          </p:txBody>
        </p:sp>
      </p:grpSp>
      <p:grpSp>
        <p:nvGrpSpPr>
          <p:cNvPr id="148" name="Group 118"/>
          <p:cNvGrpSpPr>
            <a:grpSpLocks/>
          </p:cNvGrpSpPr>
          <p:nvPr/>
        </p:nvGrpSpPr>
        <p:grpSpPr bwMode="auto">
          <a:xfrm>
            <a:off x="1878456" y="4040636"/>
            <a:ext cx="288925" cy="354013"/>
            <a:chOff x="0" y="13"/>
            <a:chExt cx="182" cy="223"/>
          </a:xfrm>
        </p:grpSpPr>
        <p:sp>
          <p:nvSpPr>
            <p:cNvPr id="149" name="Oval 119"/>
            <p:cNvSpPr>
              <a:spLocks/>
            </p:cNvSpPr>
            <p:nvPr/>
          </p:nvSpPr>
          <p:spPr bwMode="auto">
            <a:xfrm>
              <a:off x="0" y="33"/>
              <a:ext cx="182" cy="182"/>
            </a:xfrm>
            <a:prstGeom prst="ellipse">
              <a:avLst/>
            </a:prstGeom>
            <a:gradFill rotWithShape="0">
              <a:gsLst>
                <a:gs pos="0">
                  <a:srgbClr val="DDEBCF"/>
                </a:gs>
                <a:gs pos="50000">
                  <a:srgbClr val="9CB86E"/>
                </a:gs>
                <a:gs pos="100000">
                  <a:srgbClr val="156B13"/>
                </a:gs>
              </a:gsLst>
              <a:lin ang="5400000" scaled="1"/>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50" name="Rectangle 120"/>
            <p:cNvSpPr>
              <a:spLocks/>
            </p:cNvSpPr>
            <p:nvPr/>
          </p:nvSpPr>
          <p:spPr bwMode="auto">
            <a:xfrm>
              <a:off x="19" y="13"/>
              <a:ext cx="1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P</a:t>
              </a:r>
            </a:p>
          </p:txBody>
        </p:sp>
      </p:grpSp>
      <p:sp>
        <p:nvSpPr>
          <p:cNvPr id="151" name="Line 127"/>
          <p:cNvSpPr>
            <a:spLocks noChangeShapeType="1"/>
          </p:cNvSpPr>
          <p:nvPr/>
        </p:nvSpPr>
        <p:spPr bwMode="auto">
          <a:xfrm>
            <a:off x="6930197" y="4361310"/>
            <a:ext cx="0" cy="304800"/>
          </a:xfrm>
          <a:prstGeom prst="line">
            <a:avLst/>
          </a:prstGeom>
          <a:noFill/>
          <a:ln w="38100" cap="flat">
            <a:solidFill>
              <a:schemeClr val="tx1"/>
            </a:solidFill>
            <a:prstDash val="solid"/>
            <a:round/>
            <a:headEnd type="none" w="med" len="med"/>
            <a:tailEnd type="stealth" w="med" len="med"/>
          </a:ln>
        </p:spPr>
        <p:txBody>
          <a:bodyPr lIns="0" tIns="0" rIns="0" bIns="0">
            <a:prstTxWarp prst="textNoShape">
              <a:avLst/>
            </a:prstTxWarp>
          </a:bodyPr>
          <a:lstStyle/>
          <a:p>
            <a:endParaRPr lang="en-US">
              <a:solidFill>
                <a:srgbClr val="1F497D"/>
              </a:solidFill>
            </a:endParaRPr>
          </a:p>
        </p:txBody>
      </p:sp>
      <p:sp>
        <p:nvSpPr>
          <p:cNvPr id="152" name="Line 127"/>
          <p:cNvSpPr>
            <a:spLocks noChangeShapeType="1"/>
          </p:cNvSpPr>
          <p:nvPr/>
        </p:nvSpPr>
        <p:spPr bwMode="auto">
          <a:xfrm>
            <a:off x="5287344" y="4386966"/>
            <a:ext cx="0" cy="304800"/>
          </a:xfrm>
          <a:prstGeom prst="line">
            <a:avLst/>
          </a:prstGeom>
          <a:noFill/>
          <a:ln w="38100" cap="flat">
            <a:solidFill>
              <a:schemeClr val="tx1"/>
            </a:solidFill>
            <a:prstDash val="solid"/>
            <a:round/>
            <a:headEnd type="none" w="med" len="med"/>
            <a:tailEnd type="stealth" w="med" len="med"/>
          </a:ln>
        </p:spPr>
        <p:txBody>
          <a:bodyPr lIns="0" tIns="0" rIns="0" bIns="0">
            <a:prstTxWarp prst="textNoShape">
              <a:avLst/>
            </a:prstTxWarp>
          </a:bodyPr>
          <a:lstStyle/>
          <a:p>
            <a:endParaRPr lang="en-US">
              <a:solidFill>
                <a:srgbClr val="1F497D"/>
              </a:solidFill>
            </a:endParaRPr>
          </a:p>
        </p:txBody>
      </p:sp>
      <p:sp>
        <p:nvSpPr>
          <p:cNvPr id="153" name="Line 127"/>
          <p:cNvSpPr>
            <a:spLocks noChangeShapeType="1"/>
          </p:cNvSpPr>
          <p:nvPr/>
        </p:nvSpPr>
        <p:spPr bwMode="auto">
          <a:xfrm>
            <a:off x="4220544" y="4386966"/>
            <a:ext cx="0" cy="304800"/>
          </a:xfrm>
          <a:prstGeom prst="line">
            <a:avLst/>
          </a:prstGeom>
          <a:noFill/>
          <a:ln w="38100" cap="flat">
            <a:solidFill>
              <a:schemeClr val="tx1"/>
            </a:solidFill>
            <a:prstDash val="solid"/>
            <a:round/>
            <a:headEnd type="none" w="med" len="med"/>
            <a:tailEnd type="stealth" w="med" len="med"/>
          </a:ln>
        </p:spPr>
        <p:txBody>
          <a:bodyPr lIns="0" tIns="0" rIns="0" bIns="0">
            <a:prstTxWarp prst="textNoShape">
              <a:avLst/>
            </a:prstTxWarp>
          </a:bodyPr>
          <a:lstStyle/>
          <a:p>
            <a:endParaRPr lang="en-US">
              <a:solidFill>
                <a:srgbClr val="1F497D"/>
              </a:solidFill>
            </a:endParaRPr>
          </a:p>
        </p:txBody>
      </p:sp>
      <p:sp>
        <p:nvSpPr>
          <p:cNvPr id="154" name="Line 127"/>
          <p:cNvSpPr>
            <a:spLocks noChangeShapeType="1"/>
          </p:cNvSpPr>
          <p:nvPr/>
        </p:nvSpPr>
        <p:spPr bwMode="auto">
          <a:xfrm>
            <a:off x="1878456" y="4399794"/>
            <a:ext cx="0" cy="304800"/>
          </a:xfrm>
          <a:prstGeom prst="line">
            <a:avLst/>
          </a:prstGeom>
          <a:noFill/>
          <a:ln w="38100" cap="flat">
            <a:solidFill>
              <a:schemeClr val="tx1"/>
            </a:solidFill>
            <a:prstDash val="solid"/>
            <a:round/>
            <a:headEnd type="none" w="med" len="med"/>
            <a:tailEnd type="stealth" w="med" len="med"/>
          </a:ln>
        </p:spPr>
        <p:txBody>
          <a:bodyPr lIns="0" tIns="0" rIns="0" bIns="0">
            <a:prstTxWarp prst="textNoShape">
              <a:avLst/>
            </a:prstTxWarp>
          </a:bodyPr>
          <a:lstStyle/>
          <a:p>
            <a:endParaRPr lang="en-US">
              <a:solidFill>
                <a:srgbClr val="1F497D"/>
              </a:solidFill>
            </a:endParaRPr>
          </a:p>
        </p:txBody>
      </p:sp>
      <p:grpSp>
        <p:nvGrpSpPr>
          <p:cNvPr id="155" name="Group 112"/>
          <p:cNvGrpSpPr>
            <a:grpSpLocks/>
          </p:cNvGrpSpPr>
          <p:nvPr/>
        </p:nvGrpSpPr>
        <p:grpSpPr bwMode="auto">
          <a:xfrm>
            <a:off x="5219528" y="5382420"/>
            <a:ext cx="288925" cy="354013"/>
            <a:chOff x="0" y="13"/>
            <a:chExt cx="182" cy="223"/>
          </a:xfrm>
        </p:grpSpPr>
        <p:sp>
          <p:nvSpPr>
            <p:cNvPr id="156"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57"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58" name="Group 112"/>
          <p:cNvGrpSpPr>
            <a:grpSpLocks/>
          </p:cNvGrpSpPr>
          <p:nvPr/>
        </p:nvGrpSpPr>
        <p:grpSpPr bwMode="auto">
          <a:xfrm>
            <a:off x="4388819" y="5310412"/>
            <a:ext cx="288925" cy="354013"/>
            <a:chOff x="0" y="13"/>
            <a:chExt cx="182" cy="223"/>
          </a:xfrm>
        </p:grpSpPr>
        <p:sp>
          <p:nvSpPr>
            <p:cNvPr id="159"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60"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61" name="Group 112"/>
          <p:cNvGrpSpPr>
            <a:grpSpLocks/>
          </p:cNvGrpSpPr>
          <p:nvPr/>
        </p:nvGrpSpPr>
        <p:grpSpPr bwMode="auto">
          <a:xfrm>
            <a:off x="4173688" y="5348759"/>
            <a:ext cx="288925" cy="354013"/>
            <a:chOff x="0" y="13"/>
            <a:chExt cx="182" cy="223"/>
          </a:xfrm>
        </p:grpSpPr>
        <p:sp>
          <p:nvSpPr>
            <p:cNvPr id="162"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63"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64" name="Group 34"/>
          <p:cNvGrpSpPr>
            <a:grpSpLocks/>
          </p:cNvGrpSpPr>
          <p:nvPr/>
        </p:nvGrpSpPr>
        <p:grpSpPr bwMode="auto">
          <a:xfrm>
            <a:off x="6707830" y="5505798"/>
            <a:ext cx="833715" cy="503238"/>
            <a:chOff x="-40" y="0"/>
            <a:chExt cx="524" cy="317"/>
          </a:xfrm>
        </p:grpSpPr>
        <p:sp>
          <p:nvSpPr>
            <p:cNvPr id="165"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66" name="Rectangle 36"/>
            <p:cNvSpPr>
              <a:spLocks/>
            </p:cNvSpPr>
            <p:nvPr/>
          </p:nvSpPr>
          <p:spPr bwMode="auto">
            <a:xfrm>
              <a:off x="-40" y="47"/>
              <a:ext cx="524"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MPK13</a:t>
              </a:r>
              <a:endParaRPr lang="en-US" dirty="0">
                <a:solidFill>
                  <a:srgbClr val="1F497D"/>
                </a:solidFill>
                <a:latin typeface="Arial"/>
                <a:ea typeface="Arial"/>
                <a:cs typeface="Arial"/>
                <a:sym typeface="Comic Sans MS" charset="0"/>
              </a:endParaRPr>
            </a:p>
          </p:txBody>
        </p:sp>
      </p:grpSp>
      <p:grpSp>
        <p:nvGrpSpPr>
          <p:cNvPr id="167" name="Group 34"/>
          <p:cNvGrpSpPr>
            <a:grpSpLocks/>
          </p:cNvGrpSpPr>
          <p:nvPr/>
        </p:nvGrpSpPr>
        <p:grpSpPr bwMode="auto">
          <a:xfrm>
            <a:off x="1862831" y="5506616"/>
            <a:ext cx="833713" cy="503238"/>
            <a:chOff x="-38" y="0"/>
            <a:chExt cx="524" cy="317"/>
          </a:xfrm>
        </p:grpSpPr>
        <p:sp>
          <p:nvSpPr>
            <p:cNvPr id="168"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69" name="Rectangle 36"/>
            <p:cNvSpPr>
              <a:spLocks/>
            </p:cNvSpPr>
            <p:nvPr/>
          </p:nvSpPr>
          <p:spPr bwMode="auto">
            <a:xfrm>
              <a:off x="-38" y="47"/>
              <a:ext cx="524"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MPK17</a:t>
              </a:r>
              <a:endParaRPr lang="en-US" dirty="0">
                <a:solidFill>
                  <a:srgbClr val="1F497D"/>
                </a:solidFill>
                <a:latin typeface="Arial"/>
                <a:ea typeface="Arial"/>
                <a:cs typeface="Arial"/>
                <a:sym typeface="Comic Sans MS" charset="0"/>
              </a:endParaRPr>
            </a:p>
          </p:txBody>
        </p:sp>
      </p:grpSp>
      <p:grpSp>
        <p:nvGrpSpPr>
          <p:cNvPr id="170" name="Group 34"/>
          <p:cNvGrpSpPr>
            <a:grpSpLocks/>
          </p:cNvGrpSpPr>
          <p:nvPr/>
        </p:nvGrpSpPr>
        <p:grpSpPr bwMode="auto">
          <a:xfrm>
            <a:off x="5572433" y="5505798"/>
            <a:ext cx="1010322" cy="503238"/>
            <a:chOff x="-95" y="0"/>
            <a:chExt cx="635" cy="317"/>
          </a:xfrm>
        </p:grpSpPr>
        <p:sp>
          <p:nvSpPr>
            <p:cNvPr id="171"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72" name="Rectangle 36"/>
            <p:cNvSpPr>
              <a:spLocks/>
            </p:cNvSpPr>
            <p:nvPr/>
          </p:nvSpPr>
          <p:spPr bwMode="auto">
            <a:xfrm>
              <a:off x="-95" y="47"/>
              <a:ext cx="63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MPK4/11</a:t>
              </a:r>
              <a:endParaRPr lang="en-US" dirty="0">
                <a:solidFill>
                  <a:srgbClr val="1F497D"/>
                </a:solidFill>
                <a:latin typeface="Arial"/>
                <a:ea typeface="Arial"/>
                <a:cs typeface="Arial"/>
                <a:sym typeface="Comic Sans MS" charset="0"/>
              </a:endParaRPr>
            </a:p>
          </p:txBody>
        </p:sp>
      </p:grpSp>
      <p:grpSp>
        <p:nvGrpSpPr>
          <p:cNvPr id="173" name="Group 112"/>
          <p:cNvGrpSpPr>
            <a:grpSpLocks/>
          </p:cNvGrpSpPr>
          <p:nvPr/>
        </p:nvGrpSpPr>
        <p:grpSpPr bwMode="auto">
          <a:xfrm>
            <a:off x="6298755" y="5353956"/>
            <a:ext cx="288925" cy="354013"/>
            <a:chOff x="0" y="13"/>
            <a:chExt cx="182" cy="223"/>
          </a:xfrm>
        </p:grpSpPr>
        <p:sp>
          <p:nvSpPr>
            <p:cNvPr id="174"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75"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76" name="Group 112"/>
          <p:cNvGrpSpPr>
            <a:grpSpLocks/>
          </p:cNvGrpSpPr>
          <p:nvPr/>
        </p:nvGrpSpPr>
        <p:grpSpPr bwMode="auto">
          <a:xfrm>
            <a:off x="7275528" y="5310412"/>
            <a:ext cx="288925" cy="354013"/>
            <a:chOff x="0" y="13"/>
            <a:chExt cx="182" cy="223"/>
          </a:xfrm>
        </p:grpSpPr>
        <p:sp>
          <p:nvSpPr>
            <p:cNvPr id="177"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78"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79" name="Group 112"/>
          <p:cNvGrpSpPr>
            <a:grpSpLocks/>
          </p:cNvGrpSpPr>
          <p:nvPr/>
        </p:nvGrpSpPr>
        <p:grpSpPr bwMode="auto">
          <a:xfrm>
            <a:off x="2389811" y="5301449"/>
            <a:ext cx="288925" cy="354013"/>
            <a:chOff x="0" y="13"/>
            <a:chExt cx="182" cy="223"/>
          </a:xfrm>
        </p:grpSpPr>
        <p:sp>
          <p:nvSpPr>
            <p:cNvPr id="180"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81"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82" name="Group 34"/>
          <p:cNvGrpSpPr>
            <a:grpSpLocks/>
          </p:cNvGrpSpPr>
          <p:nvPr/>
        </p:nvGrpSpPr>
        <p:grpSpPr bwMode="auto">
          <a:xfrm>
            <a:off x="2851840" y="5493197"/>
            <a:ext cx="709611" cy="503238"/>
            <a:chOff x="0" y="0"/>
            <a:chExt cx="446" cy="317"/>
          </a:xfrm>
        </p:grpSpPr>
        <p:sp>
          <p:nvSpPr>
            <p:cNvPr id="183"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84" name="Rectangle 36"/>
            <p:cNvSpPr>
              <a:spLocks/>
            </p:cNvSpPr>
            <p:nvPr/>
          </p:nvSpPr>
          <p:spPr bwMode="auto">
            <a:xfrm>
              <a:off x="1" y="47"/>
              <a:ext cx="4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MPK9</a:t>
              </a:r>
              <a:endParaRPr lang="en-US" dirty="0">
                <a:solidFill>
                  <a:srgbClr val="1F497D"/>
                </a:solidFill>
                <a:latin typeface="Arial"/>
                <a:ea typeface="Arial"/>
                <a:cs typeface="Arial"/>
                <a:sym typeface="Comic Sans MS" charset="0"/>
              </a:endParaRPr>
            </a:p>
          </p:txBody>
        </p:sp>
      </p:grpSp>
      <p:grpSp>
        <p:nvGrpSpPr>
          <p:cNvPr id="185" name="Group 112"/>
          <p:cNvGrpSpPr>
            <a:grpSpLocks/>
          </p:cNvGrpSpPr>
          <p:nvPr/>
        </p:nvGrpSpPr>
        <p:grpSpPr bwMode="auto">
          <a:xfrm>
            <a:off x="3193331" y="5340537"/>
            <a:ext cx="288925" cy="354013"/>
            <a:chOff x="0" y="13"/>
            <a:chExt cx="182" cy="223"/>
          </a:xfrm>
        </p:grpSpPr>
        <p:sp>
          <p:nvSpPr>
            <p:cNvPr id="186"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87"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188" name="Group 82"/>
          <p:cNvGrpSpPr>
            <a:grpSpLocks/>
          </p:cNvGrpSpPr>
          <p:nvPr/>
        </p:nvGrpSpPr>
        <p:grpSpPr bwMode="auto">
          <a:xfrm>
            <a:off x="5798519" y="4746477"/>
            <a:ext cx="708025" cy="503238"/>
            <a:chOff x="0" y="0"/>
            <a:chExt cx="446" cy="317"/>
          </a:xfrm>
        </p:grpSpPr>
        <p:sp>
          <p:nvSpPr>
            <p:cNvPr id="189" name="Oval 83"/>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90" name="Rectangle 84"/>
            <p:cNvSpPr>
              <a:spLocks/>
            </p:cNvSpPr>
            <p:nvPr/>
          </p:nvSpPr>
          <p:spPr bwMode="auto">
            <a:xfrm>
              <a:off x="1" y="47"/>
              <a:ext cx="4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MKK2</a:t>
              </a:r>
              <a:endParaRPr lang="en-US" dirty="0">
                <a:solidFill>
                  <a:srgbClr val="1F497D"/>
                </a:solidFill>
                <a:latin typeface="Arial"/>
                <a:ea typeface="Arial"/>
                <a:cs typeface="Arial"/>
                <a:sym typeface="Comic Sans MS" charset="0"/>
              </a:endParaRPr>
            </a:p>
          </p:txBody>
        </p:sp>
      </p:grpSp>
      <p:grpSp>
        <p:nvGrpSpPr>
          <p:cNvPr id="191" name="Group 34"/>
          <p:cNvGrpSpPr>
            <a:grpSpLocks/>
          </p:cNvGrpSpPr>
          <p:nvPr/>
        </p:nvGrpSpPr>
        <p:grpSpPr bwMode="auto">
          <a:xfrm>
            <a:off x="772281" y="5508477"/>
            <a:ext cx="867126" cy="503238"/>
            <a:chOff x="-99" y="0"/>
            <a:chExt cx="545" cy="317"/>
          </a:xfrm>
        </p:grpSpPr>
        <p:sp>
          <p:nvSpPr>
            <p:cNvPr id="192"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93" name="Rectangle 36"/>
            <p:cNvSpPr>
              <a:spLocks/>
            </p:cNvSpPr>
            <p:nvPr/>
          </p:nvSpPr>
          <p:spPr bwMode="auto">
            <a:xfrm>
              <a:off x="-99" y="47"/>
              <a:ext cx="524"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MPK16</a:t>
              </a:r>
              <a:endParaRPr lang="en-US" dirty="0">
                <a:solidFill>
                  <a:srgbClr val="1F497D"/>
                </a:solidFill>
                <a:latin typeface="Arial"/>
                <a:ea typeface="Arial"/>
                <a:cs typeface="Arial"/>
                <a:sym typeface="Comic Sans MS" charset="0"/>
              </a:endParaRPr>
            </a:p>
          </p:txBody>
        </p:sp>
      </p:grpSp>
      <p:grpSp>
        <p:nvGrpSpPr>
          <p:cNvPr id="197" name="Group 59"/>
          <p:cNvGrpSpPr>
            <a:grpSpLocks/>
          </p:cNvGrpSpPr>
          <p:nvPr/>
        </p:nvGrpSpPr>
        <p:grpSpPr bwMode="auto">
          <a:xfrm>
            <a:off x="5812608" y="2542140"/>
            <a:ext cx="744538" cy="503238"/>
            <a:chOff x="0" y="0"/>
            <a:chExt cx="469" cy="317"/>
          </a:xfrm>
        </p:grpSpPr>
        <p:sp>
          <p:nvSpPr>
            <p:cNvPr id="198" name="Oval 60"/>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199" name="Rectangle 61"/>
            <p:cNvSpPr>
              <a:spLocks/>
            </p:cNvSpPr>
            <p:nvPr/>
          </p:nvSpPr>
          <p:spPr bwMode="auto">
            <a:xfrm>
              <a:off x="17" y="47"/>
              <a:ext cx="452"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CDPK</a:t>
              </a:r>
              <a:endParaRPr lang="en-US" dirty="0">
                <a:solidFill>
                  <a:srgbClr val="1F497D"/>
                </a:solidFill>
                <a:latin typeface="Arial"/>
                <a:ea typeface="Arial"/>
                <a:cs typeface="Arial"/>
                <a:sym typeface="Comic Sans MS" charset="0"/>
              </a:endParaRPr>
            </a:p>
          </p:txBody>
        </p:sp>
      </p:grpSp>
      <p:grpSp>
        <p:nvGrpSpPr>
          <p:cNvPr id="203" name="Group 112"/>
          <p:cNvGrpSpPr>
            <a:grpSpLocks/>
          </p:cNvGrpSpPr>
          <p:nvPr/>
        </p:nvGrpSpPr>
        <p:grpSpPr bwMode="auto">
          <a:xfrm>
            <a:off x="6269808" y="2888811"/>
            <a:ext cx="288925" cy="354013"/>
            <a:chOff x="0" y="13"/>
            <a:chExt cx="182" cy="223"/>
          </a:xfrm>
        </p:grpSpPr>
        <p:sp>
          <p:nvSpPr>
            <p:cNvPr id="204"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205"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206" name="Group 112"/>
          <p:cNvGrpSpPr>
            <a:grpSpLocks/>
          </p:cNvGrpSpPr>
          <p:nvPr/>
        </p:nvGrpSpPr>
        <p:grpSpPr bwMode="auto">
          <a:xfrm>
            <a:off x="4128469" y="3214721"/>
            <a:ext cx="288925" cy="354013"/>
            <a:chOff x="0" y="13"/>
            <a:chExt cx="182" cy="223"/>
          </a:xfrm>
        </p:grpSpPr>
        <p:sp>
          <p:nvSpPr>
            <p:cNvPr id="207"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208"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sp>
        <p:nvSpPr>
          <p:cNvPr id="5320" name="Oval 200"/>
          <p:cNvSpPr>
            <a:spLocks noChangeArrowheads="1"/>
          </p:cNvSpPr>
          <p:nvPr/>
        </p:nvSpPr>
        <p:spPr bwMode="auto">
          <a:xfrm>
            <a:off x="4845238" y="4115220"/>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P</a:t>
            </a:r>
          </a:p>
        </p:txBody>
      </p:sp>
      <p:grpSp>
        <p:nvGrpSpPr>
          <p:cNvPr id="209" name="Group 34"/>
          <p:cNvGrpSpPr>
            <a:grpSpLocks/>
          </p:cNvGrpSpPr>
          <p:nvPr/>
        </p:nvGrpSpPr>
        <p:grpSpPr bwMode="auto">
          <a:xfrm>
            <a:off x="7876588" y="5554345"/>
            <a:ext cx="1026232" cy="503238"/>
            <a:chOff x="-99" y="0"/>
            <a:chExt cx="645" cy="317"/>
          </a:xfrm>
        </p:grpSpPr>
        <p:sp>
          <p:nvSpPr>
            <p:cNvPr id="210" name="Oval 35"/>
            <p:cNvSpPr>
              <a:spLocks/>
            </p:cNvSpPr>
            <p:nvPr/>
          </p:nvSpPr>
          <p:spPr bwMode="auto">
            <a:xfrm>
              <a:off x="0" y="0"/>
              <a:ext cx="446" cy="317"/>
            </a:xfrm>
            <a:prstGeom prst="ellipse">
              <a:avLst/>
            </a:prstGeom>
            <a:gradFill rotWithShape="0">
              <a:gsLst>
                <a:gs pos="0">
                  <a:srgbClr val="99CC00"/>
                </a:gs>
                <a:gs pos="100000">
                  <a:srgbClr val="465E00"/>
                </a:gs>
              </a:gsLst>
              <a:path path="rect">
                <a:fillToRect l="50000" t="50000" r="50000"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211" name="Rectangle 36"/>
            <p:cNvSpPr>
              <a:spLocks/>
            </p:cNvSpPr>
            <p:nvPr/>
          </p:nvSpPr>
          <p:spPr bwMode="auto">
            <a:xfrm>
              <a:off x="-99" y="47"/>
              <a:ext cx="6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MPK8/15</a:t>
              </a:r>
              <a:endParaRPr lang="en-US" dirty="0">
                <a:solidFill>
                  <a:srgbClr val="1F497D"/>
                </a:solidFill>
                <a:latin typeface="Arial"/>
                <a:ea typeface="Arial"/>
                <a:cs typeface="Arial"/>
                <a:sym typeface="Comic Sans MS" charset="0"/>
              </a:endParaRPr>
            </a:p>
          </p:txBody>
        </p:sp>
      </p:grpSp>
      <p:grpSp>
        <p:nvGrpSpPr>
          <p:cNvPr id="212" name="Group 112"/>
          <p:cNvGrpSpPr>
            <a:grpSpLocks/>
          </p:cNvGrpSpPr>
          <p:nvPr/>
        </p:nvGrpSpPr>
        <p:grpSpPr bwMode="auto">
          <a:xfrm>
            <a:off x="8520049" y="5345419"/>
            <a:ext cx="288925" cy="354013"/>
            <a:chOff x="0" y="13"/>
            <a:chExt cx="182" cy="223"/>
          </a:xfrm>
        </p:grpSpPr>
        <p:sp>
          <p:nvSpPr>
            <p:cNvPr id="213" name="Oval 113"/>
            <p:cNvSpPr>
              <a:spLocks/>
            </p:cNvSpPr>
            <p:nvPr/>
          </p:nvSpPr>
          <p:spPr bwMode="auto">
            <a:xfrm>
              <a:off x="0" y="33"/>
              <a:ext cx="182" cy="182"/>
            </a:xfrm>
            <a:prstGeom prst="ellipse">
              <a:avLst/>
            </a:prstGeom>
            <a:gradFill rotWithShape="0">
              <a:gsLst>
                <a:gs pos="0">
                  <a:srgbClr val="FF0000"/>
                </a:gs>
                <a:gs pos="100000">
                  <a:srgbClr val="760000"/>
                </a:gs>
              </a:gsLst>
              <a:path path="rect">
                <a:fillToRect l="49998" t="50000" r="50002" b="50000"/>
              </a:path>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214" name="Rectangle 114"/>
            <p:cNvSpPr>
              <a:spLocks/>
            </p:cNvSpPr>
            <p:nvPr/>
          </p:nvSpPr>
          <p:spPr bwMode="auto">
            <a:xfrm>
              <a:off x="18" y="13"/>
              <a:ext cx="145"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smtClean="0">
                  <a:solidFill>
                    <a:srgbClr val="1F497D"/>
                  </a:solidFill>
                  <a:latin typeface="Arial"/>
                  <a:ea typeface="Arial"/>
                  <a:cs typeface="Arial"/>
                  <a:sym typeface="Comic Sans MS" charset="0"/>
                </a:rPr>
                <a:t>P</a:t>
              </a:r>
              <a:endParaRPr lang="en-US" dirty="0">
                <a:solidFill>
                  <a:srgbClr val="1F497D"/>
                </a:solidFill>
                <a:latin typeface="Arial"/>
                <a:ea typeface="Arial"/>
                <a:cs typeface="Arial"/>
                <a:sym typeface="Comic Sans MS" charset="0"/>
              </a:endParaRPr>
            </a:p>
          </p:txBody>
        </p:sp>
      </p:grpSp>
      <p:grpSp>
        <p:nvGrpSpPr>
          <p:cNvPr id="215" name="Group 118"/>
          <p:cNvGrpSpPr>
            <a:grpSpLocks/>
          </p:cNvGrpSpPr>
          <p:nvPr/>
        </p:nvGrpSpPr>
        <p:grpSpPr bwMode="auto">
          <a:xfrm>
            <a:off x="1384249" y="5353563"/>
            <a:ext cx="288925" cy="354013"/>
            <a:chOff x="0" y="13"/>
            <a:chExt cx="182" cy="223"/>
          </a:xfrm>
        </p:grpSpPr>
        <p:sp>
          <p:nvSpPr>
            <p:cNvPr id="216" name="Oval 119"/>
            <p:cNvSpPr>
              <a:spLocks/>
            </p:cNvSpPr>
            <p:nvPr/>
          </p:nvSpPr>
          <p:spPr bwMode="auto">
            <a:xfrm>
              <a:off x="0" y="33"/>
              <a:ext cx="182" cy="182"/>
            </a:xfrm>
            <a:prstGeom prst="ellipse">
              <a:avLst/>
            </a:prstGeom>
            <a:gradFill rotWithShape="0">
              <a:gsLst>
                <a:gs pos="0">
                  <a:srgbClr val="DDEBCF"/>
                </a:gs>
                <a:gs pos="50000">
                  <a:srgbClr val="9CB86E"/>
                </a:gs>
                <a:gs pos="100000">
                  <a:srgbClr val="156B13"/>
                </a:gs>
              </a:gsLst>
              <a:lin ang="5400000" scaled="1"/>
            </a:gradFill>
            <a:ln w="9525" cap="flat">
              <a:solidFill>
                <a:srgbClr val="000000"/>
              </a:solidFill>
              <a:prstDash val="solid"/>
              <a:round/>
              <a:headEnd type="none" w="med" len="med"/>
              <a:tailEnd type="none" w="med" len="med"/>
            </a:ln>
          </p:spPr>
          <p:txBody>
            <a:bodyPr lIns="0" tIns="0" rIns="0" bIns="0">
              <a:prstTxWarp prst="textNoShape">
                <a:avLst/>
              </a:prstTxWarp>
            </a:bodyPr>
            <a:lstStyle/>
            <a:p>
              <a:endParaRPr lang="en-US">
                <a:solidFill>
                  <a:srgbClr val="1F497D"/>
                </a:solidFill>
              </a:endParaRPr>
            </a:p>
          </p:txBody>
        </p:sp>
        <p:sp>
          <p:nvSpPr>
            <p:cNvPr id="217" name="Rectangle 120"/>
            <p:cNvSpPr>
              <a:spLocks/>
            </p:cNvSpPr>
            <p:nvPr/>
          </p:nvSpPr>
          <p:spPr bwMode="auto">
            <a:xfrm>
              <a:off x="19" y="13"/>
              <a:ext cx="143" cy="223"/>
            </a:xfrm>
            <a:prstGeom prst="rect">
              <a:avLst/>
            </a:prstGeom>
            <a:noFill/>
            <a:ln w="12700" cap="flat">
              <a:noFill/>
              <a:miter lim="800000"/>
              <a:headEnd type="none" w="med" len="med"/>
              <a:tailEnd type="none" w="med" len="med"/>
            </a:ln>
          </p:spPr>
          <p:txBody>
            <a:bodyPr wrap="none" lIns="38100" tIns="38100" rIns="38100" bIns="38100" anchor="ctr">
              <a:prstTxWarp prst="textNoShape">
                <a:avLst/>
              </a:prstTxWarp>
              <a:spAutoFit/>
            </a:bodyPr>
            <a:lstStyle/>
            <a:p>
              <a:r>
                <a:rPr lang="en-US" dirty="0">
                  <a:solidFill>
                    <a:srgbClr val="1F497D"/>
                  </a:solidFill>
                  <a:latin typeface="Arial"/>
                  <a:ea typeface="Arial"/>
                  <a:cs typeface="Arial"/>
                  <a:sym typeface="Comic Sans MS" charset="0"/>
                </a:rPr>
                <a:t>P</a:t>
              </a:r>
            </a:p>
          </p:txBody>
        </p:sp>
      </p:grpSp>
      <p:sp>
        <p:nvSpPr>
          <p:cNvPr id="218" name="Rectangle 6"/>
          <p:cNvSpPr>
            <a:spLocks/>
          </p:cNvSpPr>
          <p:nvPr/>
        </p:nvSpPr>
        <p:spPr bwMode="auto">
          <a:xfrm>
            <a:off x="3691931" y="6477000"/>
            <a:ext cx="5388569" cy="261610"/>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pPr algn="r"/>
            <a:r>
              <a:rPr lang="en-US" sz="1200" dirty="0" err="1">
                <a:solidFill>
                  <a:srgbClr val="000000"/>
                </a:solidFill>
                <a:latin typeface="Arial"/>
                <a:ea typeface="Arial"/>
                <a:cs typeface="Arial"/>
                <a:sym typeface="Comic Sans MS" charset="0"/>
              </a:rPr>
              <a:t>Benschop</a:t>
            </a:r>
            <a:r>
              <a:rPr lang="en-US" sz="1200" dirty="0">
                <a:solidFill>
                  <a:srgbClr val="000000"/>
                </a:solidFill>
                <a:latin typeface="Arial"/>
                <a:ea typeface="Arial"/>
                <a:cs typeface="Arial"/>
                <a:sym typeface="Comic Sans MS" charset="0"/>
              </a:rPr>
              <a:t> et al</a:t>
            </a:r>
            <a:r>
              <a:rPr lang="en-US" sz="1200" dirty="0" smtClean="0">
                <a:solidFill>
                  <a:srgbClr val="000000"/>
                </a:solidFill>
                <a:latin typeface="Arial"/>
                <a:ea typeface="Arial"/>
                <a:cs typeface="Arial"/>
                <a:sym typeface="Comic Sans MS" charset="0"/>
              </a:rPr>
              <a:t>. </a:t>
            </a:r>
            <a:r>
              <a:rPr lang="en-US" sz="1200" dirty="0">
                <a:solidFill>
                  <a:srgbClr val="000000"/>
                </a:solidFill>
                <a:latin typeface="Arial"/>
                <a:ea typeface="Arial"/>
                <a:cs typeface="Arial"/>
                <a:sym typeface="Comic Sans MS" charset="0"/>
              </a:rPr>
              <a:t>(2007) Mol </a:t>
            </a:r>
            <a:r>
              <a:rPr lang="en-US" sz="1200" dirty="0" err="1">
                <a:solidFill>
                  <a:srgbClr val="000000"/>
                </a:solidFill>
                <a:latin typeface="Arial"/>
                <a:ea typeface="Arial"/>
                <a:cs typeface="Arial"/>
                <a:sym typeface="Comic Sans MS" charset="0"/>
              </a:rPr>
              <a:t>Cel</a:t>
            </a:r>
            <a:r>
              <a:rPr lang="en-US" sz="1200" dirty="0">
                <a:solidFill>
                  <a:srgbClr val="000000"/>
                </a:solidFill>
                <a:latin typeface="Arial"/>
                <a:ea typeface="Arial"/>
                <a:cs typeface="Arial"/>
                <a:sym typeface="Comic Sans MS" charset="0"/>
              </a:rPr>
              <a:t> </a:t>
            </a:r>
            <a:r>
              <a:rPr lang="en-US" sz="1200" dirty="0" smtClean="0">
                <a:solidFill>
                  <a:srgbClr val="000000"/>
                </a:solidFill>
                <a:latin typeface="Arial"/>
                <a:ea typeface="Arial"/>
                <a:cs typeface="Arial"/>
                <a:sym typeface="Comic Sans MS" charset="0"/>
              </a:rPr>
              <a:t>Proteomics; Mithoe et al. (2012) J of Prot Res</a:t>
            </a:r>
            <a:endParaRPr lang="en-US" sz="1200" dirty="0">
              <a:solidFill>
                <a:srgbClr val="000000"/>
              </a:solidFill>
              <a:latin typeface="Arial"/>
              <a:ea typeface="Arial"/>
              <a:cs typeface="Arial"/>
              <a:sym typeface="Comic Sans MS" charset="0"/>
            </a:endParaRPr>
          </a:p>
        </p:txBody>
      </p:sp>
      <p:sp>
        <p:nvSpPr>
          <p:cNvPr id="219" name="Oval 161"/>
          <p:cNvSpPr>
            <a:spLocks noChangeArrowheads="1"/>
          </p:cNvSpPr>
          <p:nvPr/>
        </p:nvSpPr>
        <p:spPr bwMode="auto">
          <a:xfrm>
            <a:off x="4201867" y="1949008"/>
            <a:ext cx="576263" cy="503237"/>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PBL1</a:t>
            </a:r>
          </a:p>
        </p:txBody>
      </p:sp>
      <p:sp>
        <p:nvSpPr>
          <p:cNvPr id="5263" name="Oval 143"/>
          <p:cNvSpPr>
            <a:spLocks noChangeArrowheads="1"/>
          </p:cNvSpPr>
          <p:nvPr/>
        </p:nvSpPr>
        <p:spPr bwMode="auto">
          <a:xfrm>
            <a:off x="4506119" y="1779095"/>
            <a:ext cx="288925" cy="288925"/>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r>
              <a:rPr lang="en-US" dirty="0" smtClean="0">
                <a:solidFill>
                  <a:srgbClr val="000090"/>
                </a:solidFill>
                <a:latin typeface="Arial"/>
                <a:cs typeface="Arial"/>
              </a:rPr>
              <a:t>P</a:t>
            </a:r>
          </a:p>
        </p:txBody>
      </p:sp>
    </p:spTree>
    <p:extLst>
      <p:ext uri="{BB962C8B-B14F-4D97-AF65-F5344CB8AC3E}">
        <p14:creationId xmlns:p14="http://schemas.microsoft.com/office/powerpoint/2010/main" val="4129130434"/>
      </p:ext>
    </p:extLst>
  </p:cSld>
  <p:clrMapOvr>
    <a:masterClrMapping/>
  </p:clrMapOvr>
  <p:transition advTm="123978"/>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4" name="TextBox 3"/>
          <p:cNvSpPr txBox="1"/>
          <p:nvPr/>
        </p:nvSpPr>
        <p:spPr>
          <a:xfrm>
            <a:off x="1187624" y="3068960"/>
            <a:ext cx="6878806" cy="369332"/>
          </a:xfrm>
          <a:prstGeom prst="rect">
            <a:avLst/>
          </a:prstGeom>
          <a:noFill/>
        </p:spPr>
        <p:txBody>
          <a:bodyPr wrap="none" rtlCol="0">
            <a:spAutoFit/>
          </a:bodyPr>
          <a:lstStyle/>
          <a:p>
            <a:pPr defTabSz="914400"/>
            <a:r>
              <a:rPr lang="en-US" dirty="0" smtClean="0">
                <a:solidFill>
                  <a:prstClr val="black"/>
                </a:solidFill>
              </a:rPr>
              <a:t>Learn more about tools for analysis and modeling of signaling networks</a:t>
            </a:r>
            <a:endParaRPr lang="en-US" dirty="0">
              <a:solidFill>
                <a:prstClr val="black"/>
              </a:solidFill>
            </a:endParaRPr>
          </a:p>
        </p:txBody>
      </p:sp>
    </p:spTree>
    <p:extLst>
      <p:ext uri="{BB962C8B-B14F-4D97-AF65-F5344CB8AC3E}">
        <p14:creationId xmlns:p14="http://schemas.microsoft.com/office/powerpoint/2010/main" val="35001000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187624" y="908720"/>
            <a:ext cx="6480720" cy="3024336"/>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smtClean="0"/>
              <a:t/>
            </a:r>
            <a:br>
              <a:rPr lang="fr-FR" dirty="0" smtClean="0"/>
            </a:br>
            <a:r>
              <a:rPr lang="fr-FR" sz="2700" dirty="0" smtClean="0">
                <a:latin typeface="Arial Narrow" panose="020B0606020202030204" pitchFamily="34" charset="0"/>
              </a:rPr>
              <a:t>Dr. Sharon Mithoe</a:t>
            </a:r>
            <a:br>
              <a:rPr lang="fr-FR" sz="2700" dirty="0" smtClean="0">
                <a:latin typeface="Arial Narrow" panose="020B0606020202030204" pitchFamily="34" charset="0"/>
              </a:rPr>
            </a:br>
            <a:r>
              <a:rPr lang="fr-FR" sz="2700" dirty="0" err="1" smtClean="0">
                <a:latin typeface="Arial Narrow" panose="020B0606020202030204" pitchFamily="34" charset="0"/>
              </a:rPr>
              <a:t>Research</a:t>
            </a:r>
            <a:r>
              <a:rPr lang="fr-FR" sz="2700" dirty="0" smtClean="0">
                <a:latin typeface="Arial Narrow" panose="020B0606020202030204" pitchFamily="34" charset="0"/>
              </a:rPr>
              <a:t> </a:t>
            </a:r>
            <a:r>
              <a:rPr lang="fr-FR" sz="2700" dirty="0" err="1" smtClean="0">
                <a:latin typeface="Arial Narrow" panose="020B0606020202030204" pitchFamily="34" charset="0"/>
              </a:rPr>
              <a:t>Scientist</a:t>
            </a:r>
            <a:r>
              <a:rPr lang="fr-FR" sz="2700" dirty="0" smtClean="0">
                <a:latin typeface="Arial Narrow" panose="020B0606020202030204" pitchFamily="34" charset="0"/>
              </a:rPr>
              <a:t> </a:t>
            </a:r>
            <a:r>
              <a:rPr lang="fr-FR" sz="2700" dirty="0" err="1">
                <a:latin typeface="Arial Narrow" panose="020B0606020202030204" pitchFamily="34" charset="0"/>
              </a:rPr>
              <a:t>P</a:t>
            </a:r>
            <a:r>
              <a:rPr lang="fr-FR" sz="2700" dirty="0" err="1" smtClean="0">
                <a:latin typeface="Arial Narrow" panose="020B0606020202030204" pitchFamily="34" charset="0"/>
              </a:rPr>
              <a:t>roteomics</a:t>
            </a:r>
            <a:r>
              <a:rPr lang="fr-FR" sz="2700" dirty="0" smtClean="0">
                <a:latin typeface="Arial Narrow" panose="020B0606020202030204" pitchFamily="34" charset="0"/>
              </a:rPr>
              <a:t/>
            </a:r>
            <a:br>
              <a:rPr lang="fr-FR" sz="2700" dirty="0" smtClean="0">
                <a:latin typeface="Arial Narrow" panose="020B0606020202030204" pitchFamily="34" charset="0"/>
              </a:rPr>
            </a:br>
            <a:r>
              <a:rPr lang="fr-FR" sz="2700" dirty="0" smtClean="0">
                <a:latin typeface="Arial Narrow" panose="020B0606020202030204" pitchFamily="34" charset="0"/>
              </a:rPr>
              <a:t>IFR extra/IFR </a:t>
            </a:r>
            <a:br>
              <a:rPr lang="fr-FR" sz="2700" dirty="0" smtClean="0">
                <a:latin typeface="Arial Narrow" panose="020B0606020202030204" pitchFamily="34" charset="0"/>
              </a:rPr>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20440339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sz="2800" b="1" dirty="0" smtClean="0">
                <a:latin typeface="Arial Narrow" panose="020B0606020202030204" pitchFamily="34" charset="0"/>
              </a:rPr>
              <a:t>Education</a:t>
            </a:r>
            <a:endParaRPr lang="en-US" sz="2800" b="1" dirty="0">
              <a:latin typeface="Arial Narrow" panose="020B0606020202030204" pitchFamily="34" charset="0"/>
            </a:endParaRPr>
          </a:p>
        </p:txBody>
      </p:sp>
      <p:sp>
        <p:nvSpPr>
          <p:cNvPr id="2" name="TextBox 1"/>
          <p:cNvSpPr txBox="1"/>
          <p:nvPr/>
        </p:nvSpPr>
        <p:spPr>
          <a:xfrm>
            <a:off x="2627784" y="1622703"/>
            <a:ext cx="3816424" cy="1323439"/>
          </a:xfrm>
          <a:prstGeom prst="rect">
            <a:avLst/>
          </a:prstGeom>
          <a:noFill/>
        </p:spPr>
        <p:txBody>
          <a:bodyPr wrap="square" rtlCol="0">
            <a:spAutoFit/>
          </a:bodyPr>
          <a:lstStyle/>
          <a:p>
            <a:pPr algn="ctr" defTabSz="914400"/>
            <a:r>
              <a:rPr lang="en-GB" sz="2000" dirty="0" smtClean="0">
                <a:solidFill>
                  <a:prstClr val="black"/>
                </a:solidFill>
                <a:latin typeface="Arial Narrow" panose="020B0606020202030204" pitchFamily="34" charset="0"/>
              </a:rPr>
              <a:t>BSC in Delft, The Netherlands</a:t>
            </a:r>
          </a:p>
          <a:p>
            <a:pPr algn="ctr" defTabSz="914400"/>
            <a:r>
              <a:rPr lang="en-GB" sz="2000" dirty="0" smtClean="0">
                <a:solidFill>
                  <a:prstClr val="black"/>
                </a:solidFill>
                <a:latin typeface="Arial Narrow" panose="020B0606020202030204" pitchFamily="34" charset="0"/>
              </a:rPr>
              <a:t>PhD in Delft, The Netherlands</a:t>
            </a:r>
          </a:p>
          <a:p>
            <a:pPr algn="ctr" defTabSz="914400"/>
            <a:r>
              <a:rPr lang="en-GB" sz="2000" dirty="0" smtClean="0">
                <a:solidFill>
                  <a:prstClr val="black"/>
                </a:solidFill>
                <a:latin typeface="Arial Narrow" panose="020B0606020202030204" pitchFamily="34" charset="0"/>
              </a:rPr>
              <a:t>Postdoc at Cell and Developmental Biology (JIC)</a:t>
            </a:r>
            <a:endParaRPr lang="en-GB" sz="20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31980479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720080"/>
          </a:xfrm>
        </p:spPr>
        <p:txBody>
          <a:bodyPr>
            <a:noAutofit/>
          </a:bodyPr>
          <a:lstStyle/>
          <a:p>
            <a:r>
              <a:rPr lang="fr-FR" sz="2800" b="1" dirty="0" err="1" smtClean="0">
                <a:latin typeface="Arial Narrow" panose="020B0606020202030204" pitchFamily="34" charset="0"/>
              </a:rPr>
              <a:t>My</a:t>
            </a:r>
            <a:r>
              <a:rPr lang="fr-FR" sz="2800" b="1" dirty="0">
                <a:latin typeface="Arial Narrow" panose="020B0606020202030204" pitchFamily="34" charset="0"/>
              </a:rPr>
              <a:t> </a:t>
            </a:r>
            <a:r>
              <a:rPr lang="fr-FR" sz="2800" b="1" dirty="0" err="1" smtClean="0">
                <a:latin typeface="Arial Narrow" panose="020B0606020202030204" pitchFamily="34" charset="0"/>
              </a:rPr>
              <a:t>current</a:t>
            </a:r>
            <a:r>
              <a:rPr lang="fr-FR" sz="2800" b="1" dirty="0" smtClean="0">
                <a:latin typeface="Arial Narrow" panose="020B0606020202030204" pitchFamily="34" charset="0"/>
              </a:rPr>
              <a:t> </a:t>
            </a:r>
            <a:r>
              <a:rPr lang="fr-FR" sz="2800" b="1" dirty="0" err="1" smtClean="0">
                <a:latin typeface="Arial Narrow" panose="020B0606020202030204" pitchFamily="34" charset="0"/>
              </a:rPr>
              <a:t>research</a:t>
            </a:r>
            <a:r>
              <a:rPr lang="fr-FR" sz="2800" b="1" dirty="0" smtClean="0">
                <a:solidFill>
                  <a:srgbClr val="0070C0"/>
                </a:solidFill>
                <a:latin typeface="Arial Narrow" panose="020B0606020202030204" pitchFamily="34" charset="0"/>
              </a:rPr>
              <a:t/>
            </a:r>
            <a:br>
              <a:rPr lang="fr-FR" sz="2800" b="1" dirty="0" smtClean="0">
                <a:solidFill>
                  <a:srgbClr val="0070C0"/>
                </a:solidFill>
                <a:latin typeface="Arial Narrow" panose="020B0606020202030204" pitchFamily="34" charset="0"/>
              </a:rPr>
            </a:br>
            <a:endParaRPr lang="fr-FR" sz="2800" b="1" dirty="0">
              <a:latin typeface="Arial Narrow" panose="020B0606020202030204" pitchFamily="34" charset="0"/>
            </a:endParaRPr>
          </a:p>
        </p:txBody>
      </p:sp>
      <p:sp>
        <p:nvSpPr>
          <p:cNvPr id="4" name="TextBox 3"/>
          <p:cNvSpPr txBox="1"/>
          <p:nvPr/>
        </p:nvSpPr>
        <p:spPr>
          <a:xfrm>
            <a:off x="565935" y="1299439"/>
            <a:ext cx="8012130" cy="1631216"/>
          </a:xfrm>
          <a:prstGeom prst="rect">
            <a:avLst/>
          </a:prstGeom>
          <a:noFill/>
        </p:spPr>
        <p:txBody>
          <a:bodyPr wrap="none" rtlCol="0">
            <a:spAutoFit/>
          </a:bodyPr>
          <a:lstStyle/>
          <a:p>
            <a:pPr defTabSz="914400"/>
            <a:r>
              <a:rPr lang="en-GB" sz="2000" dirty="0" smtClean="0">
                <a:solidFill>
                  <a:prstClr val="black"/>
                </a:solidFill>
                <a:latin typeface="Arial Narrow" panose="020B0606020202030204" pitchFamily="34" charset="0"/>
              </a:rPr>
              <a:t>I work  with research leaders, currently </a:t>
            </a:r>
            <a:r>
              <a:rPr lang="en-GB" sz="2000" dirty="0" err="1" smtClean="0">
                <a:solidFill>
                  <a:prstClr val="black"/>
                </a:solidFill>
                <a:latin typeface="Arial Narrow" panose="020B0606020202030204" pitchFamily="34" charset="0"/>
              </a:rPr>
              <a:t>Dr.</a:t>
            </a:r>
            <a:r>
              <a:rPr lang="en-GB" sz="2000" dirty="0" smtClean="0">
                <a:solidFill>
                  <a:prstClr val="black"/>
                </a:solidFill>
                <a:latin typeface="Arial Narrow" panose="020B0606020202030204" pitchFamily="34" charset="0"/>
              </a:rPr>
              <a:t> Paul Kroon and advise on </a:t>
            </a:r>
            <a:r>
              <a:rPr lang="en-GB" sz="2000" dirty="0">
                <a:solidFill>
                  <a:prstClr val="black"/>
                </a:solidFill>
                <a:latin typeface="Arial Narrow" panose="020B0606020202030204" pitchFamily="34" charset="0"/>
              </a:rPr>
              <a:t>the most </a:t>
            </a:r>
            <a:endParaRPr lang="en-GB" sz="2000" dirty="0" smtClean="0">
              <a:solidFill>
                <a:prstClr val="black"/>
              </a:solidFill>
              <a:latin typeface="Arial Narrow" panose="020B0606020202030204" pitchFamily="34" charset="0"/>
            </a:endParaRPr>
          </a:p>
          <a:p>
            <a:pPr defTabSz="914400"/>
            <a:r>
              <a:rPr lang="en-GB" sz="2000" dirty="0" smtClean="0">
                <a:solidFill>
                  <a:prstClr val="black"/>
                </a:solidFill>
                <a:latin typeface="Arial Narrow" panose="020B0606020202030204" pitchFamily="34" charset="0"/>
              </a:rPr>
              <a:t>appropriate approach to unravel </a:t>
            </a:r>
            <a:r>
              <a:rPr lang="en-GB" sz="2000" dirty="0" err="1" smtClean="0">
                <a:solidFill>
                  <a:prstClr val="black"/>
                </a:solidFill>
                <a:latin typeface="Arial Narrow" panose="020B0606020202030204" pitchFamily="34" charset="0"/>
              </a:rPr>
              <a:t>signaling</a:t>
            </a:r>
            <a:r>
              <a:rPr lang="en-GB" sz="2000" dirty="0" smtClean="0">
                <a:solidFill>
                  <a:prstClr val="black"/>
                </a:solidFill>
                <a:latin typeface="Arial Narrow" panose="020B0606020202030204" pitchFamily="34" charset="0"/>
              </a:rPr>
              <a:t> pathways.</a:t>
            </a:r>
          </a:p>
          <a:p>
            <a:pPr defTabSz="914400"/>
            <a:r>
              <a:rPr lang="en-GB" sz="2000" dirty="0" smtClean="0">
                <a:solidFill>
                  <a:prstClr val="black"/>
                </a:solidFill>
                <a:latin typeface="Arial Narrow" panose="020B0606020202030204" pitchFamily="34" charset="0"/>
              </a:rPr>
              <a:t>I am currently working on a project which focuses on post-translational modifications</a:t>
            </a:r>
          </a:p>
          <a:p>
            <a:pPr defTabSz="914400"/>
            <a:r>
              <a:rPr lang="en-GB" sz="2000" dirty="0" smtClean="0">
                <a:solidFill>
                  <a:prstClr val="black"/>
                </a:solidFill>
                <a:latin typeface="Arial Narrow" panose="020B0606020202030204" pitchFamily="34" charset="0"/>
              </a:rPr>
              <a:t>in angiogenesis.</a:t>
            </a:r>
          </a:p>
          <a:p>
            <a:pPr defTabSz="914400"/>
            <a:endParaRPr lang="en-GB" sz="2000" dirty="0" smtClean="0">
              <a:solidFill>
                <a:prstClr val="black"/>
              </a:solidFill>
            </a:endParaRPr>
          </a:p>
        </p:txBody>
      </p:sp>
      <p:sp>
        <p:nvSpPr>
          <p:cNvPr id="5" name="Rectangle 4"/>
          <p:cNvSpPr/>
          <p:nvPr/>
        </p:nvSpPr>
        <p:spPr>
          <a:xfrm>
            <a:off x="3347864" y="3244334"/>
            <a:ext cx="2733441" cy="523220"/>
          </a:xfrm>
          <a:prstGeom prst="rect">
            <a:avLst/>
          </a:prstGeom>
        </p:spPr>
        <p:txBody>
          <a:bodyPr wrap="none">
            <a:spAutoFit/>
          </a:bodyPr>
          <a:lstStyle/>
          <a:p>
            <a:pPr defTabSz="914400"/>
            <a:r>
              <a:rPr lang="fr-FR" sz="2800" b="1" dirty="0" err="1">
                <a:solidFill>
                  <a:prstClr val="black"/>
                </a:solidFill>
                <a:latin typeface="Arial Narrow" panose="020B0606020202030204" pitchFamily="34" charset="0"/>
              </a:rPr>
              <a:t>Previous</a:t>
            </a:r>
            <a:r>
              <a:rPr lang="fr-FR" sz="2800" b="1" dirty="0">
                <a:solidFill>
                  <a:prstClr val="black"/>
                </a:solidFill>
                <a:latin typeface="Arial Narrow" panose="020B0606020202030204" pitchFamily="34" charset="0"/>
              </a:rPr>
              <a:t> </a:t>
            </a:r>
            <a:r>
              <a:rPr lang="fr-FR" sz="2800" b="1" dirty="0" err="1">
                <a:solidFill>
                  <a:prstClr val="black"/>
                </a:solidFill>
                <a:latin typeface="Arial Narrow" panose="020B0606020202030204" pitchFamily="34" charset="0"/>
              </a:rPr>
              <a:t>research</a:t>
            </a:r>
            <a:endParaRPr lang="en-GB" sz="2800" b="1" dirty="0">
              <a:solidFill>
                <a:prstClr val="black"/>
              </a:solidFill>
              <a:latin typeface="Arial Narrow" panose="020B0606020202030204" pitchFamily="34" charset="0"/>
            </a:endParaRPr>
          </a:p>
        </p:txBody>
      </p:sp>
      <p:sp>
        <p:nvSpPr>
          <p:cNvPr id="6" name="Rectangle 5"/>
          <p:cNvSpPr/>
          <p:nvPr/>
        </p:nvSpPr>
        <p:spPr>
          <a:xfrm>
            <a:off x="683568" y="4149080"/>
            <a:ext cx="7344816" cy="2246769"/>
          </a:xfrm>
          <a:prstGeom prst="rect">
            <a:avLst/>
          </a:prstGeom>
        </p:spPr>
        <p:txBody>
          <a:bodyPr wrap="square">
            <a:spAutoFit/>
          </a:bodyPr>
          <a:lstStyle/>
          <a:p>
            <a:pPr defTabSz="914400"/>
            <a:r>
              <a:rPr lang="en-GB" sz="2000" dirty="0" err="1" smtClean="0">
                <a:solidFill>
                  <a:prstClr val="black"/>
                </a:solidFill>
                <a:latin typeface="Arial Narrow"/>
                <a:cs typeface="Arial Narrow"/>
              </a:rPr>
              <a:t>pTyr</a:t>
            </a:r>
            <a:r>
              <a:rPr lang="en-GB" sz="2000" dirty="0" smtClean="0">
                <a:solidFill>
                  <a:prstClr val="black"/>
                </a:solidFill>
                <a:latin typeface="Arial Narrow"/>
                <a:cs typeface="Arial Narrow"/>
              </a:rPr>
              <a:t> phosphorylation in plants</a:t>
            </a:r>
          </a:p>
          <a:p>
            <a:pPr defTabSz="914400"/>
            <a:endParaRPr lang="en-GB" sz="2000" dirty="0" smtClean="0">
              <a:solidFill>
                <a:prstClr val="black"/>
              </a:solidFill>
              <a:latin typeface="Arial Narrow"/>
              <a:cs typeface="Arial Narrow"/>
            </a:endParaRPr>
          </a:p>
          <a:p>
            <a:pPr defTabSz="914400"/>
            <a:r>
              <a:rPr lang="en-GB" sz="2000" dirty="0" smtClean="0">
                <a:solidFill>
                  <a:prstClr val="black"/>
                </a:solidFill>
                <a:latin typeface="Arial Narrow"/>
                <a:cs typeface="Arial Narrow"/>
              </a:rPr>
              <a:t>MAP </a:t>
            </a:r>
            <a:r>
              <a:rPr lang="en-GB" sz="2000" dirty="0">
                <a:solidFill>
                  <a:prstClr val="black"/>
                </a:solidFill>
                <a:latin typeface="Arial Narrow"/>
                <a:cs typeface="Arial Narrow"/>
              </a:rPr>
              <a:t>kinase kinase kinase </a:t>
            </a:r>
            <a:r>
              <a:rPr lang="en-GB" sz="2000" dirty="0" smtClean="0">
                <a:solidFill>
                  <a:prstClr val="black"/>
                </a:solidFill>
                <a:latin typeface="Arial Narrow"/>
                <a:cs typeface="Arial Narrow"/>
              </a:rPr>
              <a:t>which functions as </a:t>
            </a:r>
            <a:r>
              <a:rPr lang="en-GB" sz="2000" dirty="0">
                <a:solidFill>
                  <a:prstClr val="black"/>
                </a:solidFill>
                <a:latin typeface="Arial Narrow"/>
                <a:cs typeface="Arial Narrow"/>
              </a:rPr>
              <a:t>a negative regulator of pattern recognition receptor </a:t>
            </a:r>
            <a:r>
              <a:rPr lang="en-GB" sz="2000" dirty="0" err="1">
                <a:solidFill>
                  <a:prstClr val="black"/>
                </a:solidFill>
                <a:latin typeface="Arial Narrow"/>
                <a:cs typeface="Arial Narrow"/>
              </a:rPr>
              <a:t>signaling</a:t>
            </a:r>
            <a:r>
              <a:rPr lang="en-GB" sz="2000" dirty="0">
                <a:solidFill>
                  <a:prstClr val="black"/>
                </a:solidFill>
                <a:latin typeface="Arial Narrow"/>
                <a:cs typeface="Arial Narrow"/>
              </a:rPr>
              <a:t> and immunity. </a:t>
            </a:r>
          </a:p>
          <a:p>
            <a:pPr defTabSz="914400"/>
            <a:r>
              <a:rPr lang="en-GB" sz="2000" dirty="0">
                <a:solidFill>
                  <a:prstClr val="black"/>
                </a:solidFill>
              </a:rPr>
              <a:t/>
            </a:r>
            <a:br>
              <a:rPr lang="en-GB" sz="2000" dirty="0">
                <a:solidFill>
                  <a:prstClr val="black"/>
                </a:solidFill>
              </a:rPr>
            </a:br>
            <a:r>
              <a:rPr lang="en-GB" sz="2000" dirty="0">
                <a:solidFill>
                  <a:prstClr val="black"/>
                </a:solidFill>
              </a:rPr>
              <a:t/>
            </a:r>
            <a:br>
              <a:rPr lang="en-GB" sz="2000" dirty="0">
                <a:solidFill>
                  <a:prstClr val="black"/>
                </a:solidFill>
              </a:rPr>
            </a:br>
            <a:endParaRPr lang="en-GB" sz="20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3286125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p:cNvSpPr>
            <a:spLocks/>
          </p:cNvSpPr>
          <p:nvPr/>
        </p:nvSpPr>
        <p:spPr bwMode="auto">
          <a:xfrm>
            <a:off x="2168235" y="3044278"/>
            <a:ext cx="4696691" cy="73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3500" b="1" dirty="0" smtClean="0">
                <a:solidFill>
                  <a:srgbClr val="000080"/>
                </a:solidFill>
                <a:ea typeface="ＭＳ Ｐゴシック" charset="0"/>
                <a:cs typeface="ＭＳ Ｐゴシック" charset="0"/>
              </a:rPr>
              <a:t>Any questions???</a:t>
            </a:r>
            <a:endParaRPr lang="en-US" sz="3500" dirty="0" smtClean="0">
              <a:solidFill>
                <a:srgbClr val="000080"/>
              </a:solidFill>
              <a:ea typeface="ＭＳ Ｐゴシック" charset="0"/>
              <a:cs typeface="ＭＳ Ｐゴシック" charset="0"/>
            </a:endParaRPr>
          </a:p>
        </p:txBody>
      </p:sp>
      <p:pic>
        <p:nvPicPr>
          <p:cNvPr id="1026" name="Picture 2" descr="http://proprofs-cdn.s3.amazonaws.com/images/QM/user_images/1452023/75544350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61" y="6127362"/>
            <a:ext cx="448056" cy="448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113753"/>
            <a:ext cx="5128145" cy="461665"/>
          </a:xfrm>
          <a:prstGeom prst="rect">
            <a:avLst/>
          </a:prstGeom>
        </p:spPr>
        <p:txBody>
          <a:bodyPr wrap="square">
            <a:spAutoFit/>
          </a:bodyPr>
          <a:lstStyle/>
          <a:p>
            <a:pPr algn="ctr"/>
            <a:r>
              <a:rPr lang="en-US" sz="2400" dirty="0" smtClean="0">
                <a:solidFill>
                  <a:srgbClr val="000080"/>
                </a:solidFill>
                <a:ea typeface="ＭＳ Ｐゴシック" charset="0"/>
                <a:cs typeface="ＭＳ Ｐゴシック" charset="0"/>
              </a:rPr>
              <a:t>@</a:t>
            </a:r>
            <a:r>
              <a:rPr lang="en-US" sz="2400" dirty="0" err="1" smtClean="0">
                <a:solidFill>
                  <a:srgbClr val="000080"/>
                </a:solidFill>
                <a:ea typeface="ＭＳ Ｐゴシック" charset="0"/>
                <a:cs typeface="ＭＳ Ｐゴシック" charset="0"/>
              </a:rPr>
              <a:t>GenomeAnalysis</a:t>
            </a:r>
            <a:r>
              <a:rPr lang="en-US" sz="2400" dirty="0" smtClean="0">
                <a:solidFill>
                  <a:srgbClr val="000080"/>
                </a:solidFill>
                <a:ea typeface="ＭＳ Ｐゴシック" charset="0"/>
                <a:cs typeface="ＭＳ Ｐゴシック" charset="0"/>
              </a:rPr>
              <a:t> </a:t>
            </a:r>
            <a:endParaRPr lang="en-US" sz="2400" dirty="0">
              <a:solidFill>
                <a:srgbClr val="000080"/>
              </a:solidFill>
              <a:ea typeface="ＭＳ Ｐゴシック" charset="0"/>
              <a:cs typeface="ＭＳ Ｐゴシック" charset="0"/>
            </a:endParaRPr>
          </a:p>
        </p:txBody>
      </p:sp>
    </p:spTree>
    <p:extLst>
      <p:ext uri="{BB962C8B-B14F-4D97-AF65-F5344CB8AC3E}">
        <p14:creationId xmlns:p14="http://schemas.microsoft.com/office/powerpoint/2010/main" val="222334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b="1" dirty="0" err="1" smtClean="0">
                <a:latin typeface="Arial Narrow"/>
                <a:cs typeface="Arial Narrow"/>
              </a:rPr>
              <a:t>Why</a:t>
            </a:r>
            <a:r>
              <a:rPr lang="fr-FR" sz="2800" b="1" dirty="0" smtClean="0">
                <a:latin typeface="Arial Narrow"/>
                <a:cs typeface="Arial Narrow"/>
              </a:rPr>
              <a:t> </a:t>
            </a:r>
            <a:r>
              <a:rPr lang="fr-FR" sz="2800" b="1" dirty="0" err="1" smtClean="0">
                <a:latin typeface="Arial Narrow"/>
                <a:cs typeface="Arial Narrow"/>
              </a:rPr>
              <a:t>I’m</a:t>
            </a:r>
            <a:r>
              <a:rPr lang="fr-FR" sz="2800" b="1" dirty="0" smtClean="0">
                <a:latin typeface="Arial Narrow"/>
                <a:cs typeface="Arial Narrow"/>
              </a:rPr>
              <a:t> </a:t>
            </a:r>
            <a:r>
              <a:rPr lang="fr-FR" sz="2800" b="1" dirty="0" err="1" smtClean="0">
                <a:latin typeface="Arial Narrow"/>
                <a:cs typeface="Arial Narrow"/>
              </a:rPr>
              <a:t>here</a:t>
            </a:r>
            <a:endParaRPr lang="fr-FR" sz="2800" b="1" dirty="0">
              <a:latin typeface="Arial Narrow"/>
              <a:cs typeface="Arial Narrow"/>
            </a:endParaRPr>
          </a:p>
        </p:txBody>
      </p:sp>
      <p:sp>
        <p:nvSpPr>
          <p:cNvPr id="3" name="TextBox 2"/>
          <p:cNvSpPr txBox="1"/>
          <p:nvPr/>
        </p:nvSpPr>
        <p:spPr>
          <a:xfrm>
            <a:off x="1403648" y="1700808"/>
            <a:ext cx="6755275" cy="707886"/>
          </a:xfrm>
          <a:prstGeom prst="rect">
            <a:avLst/>
          </a:prstGeom>
          <a:noFill/>
        </p:spPr>
        <p:txBody>
          <a:bodyPr wrap="none" rtlCol="0">
            <a:spAutoFit/>
          </a:bodyPr>
          <a:lstStyle/>
          <a:p>
            <a:pPr defTabSz="914400"/>
            <a:r>
              <a:rPr lang="en-US" dirty="0" smtClean="0">
                <a:solidFill>
                  <a:prstClr val="black"/>
                </a:solidFill>
              </a:rPr>
              <a:t>I </a:t>
            </a:r>
            <a:r>
              <a:rPr lang="en-US" sz="2000" dirty="0" smtClean="0">
                <a:solidFill>
                  <a:prstClr val="black"/>
                </a:solidFill>
                <a:latin typeface="Arial Narrow"/>
                <a:cs typeface="Arial Narrow"/>
              </a:rPr>
              <a:t>would like to learn more about signaling networks and the tools which </a:t>
            </a:r>
          </a:p>
          <a:p>
            <a:pPr defTabSz="914400"/>
            <a:r>
              <a:rPr lang="en-US" sz="2000" dirty="0" smtClean="0">
                <a:solidFill>
                  <a:prstClr val="black"/>
                </a:solidFill>
                <a:latin typeface="Arial Narrow"/>
                <a:cs typeface="Arial Narrow"/>
              </a:rPr>
              <a:t>are available for visualization of protein networks</a:t>
            </a:r>
            <a:endParaRPr lang="en-US" sz="2000" dirty="0">
              <a:solidFill>
                <a:prstClr val="black"/>
              </a:solidFill>
              <a:latin typeface="Arial Narrow"/>
              <a:cs typeface="Arial Narrow"/>
            </a:endParaRPr>
          </a:p>
        </p:txBody>
      </p:sp>
    </p:spTree>
    <p:extLst>
      <p:ext uri="{BB962C8B-B14F-4D97-AF65-F5344CB8AC3E}">
        <p14:creationId xmlns:p14="http://schemas.microsoft.com/office/powerpoint/2010/main" val="29895625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83568" y="1628800"/>
            <a:ext cx="8352928" cy="2814314"/>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err="1" smtClean="0"/>
              <a:t>Nawin</a:t>
            </a:r>
            <a:r>
              <a:rPr lang="fr-FR" dirty="0" smtClean="0"/>
              <a:t> N Mohammed</a:t>
            </a:r>
            <a:br>
              <a:rPr lang="fr-FR" dirty="0" smtClean="0"/>
            </a:br>
            <a:r>
              <a:rPr lang="fr-FR" dirty="0" smtClean="0"/>
              <a:t>Visiter PhD </a:t>
            </a:r>
            <a:r>
              <a:rPr lang="en-GB" dirty="0" smtClean="0"/>
              <a:t>Student</a:t>
            </a:r>
            <a:br>
              <a:rPr lang="en-GB" dirty="0" smtClean="0"/>
            </a:br>
            <a:r>
              <a:rPr lang="en-GB" dirty="0" smtClean="0"/>
              <a:t>at The University of Buckingham </a:t>
            </a:r>
            <a:r>
              <a:rPr lang="fr-FR" dirty="0" smtClean="0"/>
              <a:t/>
            </a:r>
            <a:br>
              <a:rPr lang="fr-FR" dirty="0" smtClean="0"/>
            </a:br>
            <a:r>
              <a:rPr lang="fr-FR" dirty="0" smtClean="0"/>
              <a:t/>
            </a:r>
            <a:br>
              <a:rPr lang="fr-FR" dirty="0" smtClean="0"/>
            </a:br>
            <a:r>
              <a:rPr lang="fr-FR" dirty="0" smtClean="0"/>
              <a:t/>
            </a:r>
            <a:br>
              <a:rPr lang="fr-FR"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5018567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496944" cy="5904656"/>
          </a:xfrm>
        </p:spPr>
        <p:txBody>
          <a:bodyPr>
            <a:noAutofit/>
          </a:bodyPr>
          <a:lstStyle/>
          <a:p>
            <a:r>
              <a:rPr lang="fr-FR" dirty="0" smtClean="0"/>
              <a:t/>
            </a:r>
            <a:br>
              <a:rPr lang="fr-FR" dirty="0" smtClean="0"/>
            </a:br>
            <a:r>
              <a:rPr lang="fr-FR" dirty="0" smtClean="0"/>
              <a:t/>
            </a:r>
            <a:br>
              <a:rPr lang="fr-FR" dirty="0" smtClean="0"/>
            </a:br>
            <a:r>
              <a:rPr lang="fr-FR" dirty="0"/>
              <a:t/>
            </a:r>
            <a:br>
              <a:rPr lang="fr-FR" dirty="0"/>
            </a:br>
            <a:r>
              <a:rPr lang="fr-FR" dirty="0"/>
              <a:t>Education</a:t>
            </a:r>
            <a:r>
              <a:rPr lang="fr-FR" dirty="0" smtClean="0"/>
              <a:t/>
            </a:r>
            <a:br>
              <a:rPr lang="fr-FR" dirty="0" smtClean="0"/>
            </a:br>
            <a:r>
              <a:rPr lang="fr-FR" dirty="0" err="1"/>
              <a:t>bachelor</a:t>
            </a:r>
            <a:r>
              <a:rPr lang="fr-FR" dirty="0"/>
              <a:t> </a:t>
            </a:r>
            <a:r>
              <a:rPr lang="fr-FR" dirty="0" smtClean="0"/>
              <a:t>and </a:t>
            </a:r>
            <a:r>
              <a:rPr lang="fr-FR" dirty="0" err="1" smtClean="0"/>
              <a:t>MSc</a:t>
            </a:r>
            <a:r>
              <a:rPr lang="fr-FR" dirty="0"/>
              <a:t> </a:t>
            </a:r>
            <a:r>
              <a:rPr lang="fr-FR" dirty="0" err="1"/>
              <a:t>degree</a:t>
            </a:r>
            <a:r>
              <a:rPr lang="fr-FR" dirty="0"/>
              <a:t> </a:t>
            </a:r>
            <a:r>
              <a:rPr lang="fr-FR" dirty="0" smtClean="0"/>
              <a:t>in</a:t>
            </a:r>
            <a:br>
              <a:rPr lang="fr-FR" dirty="0" smtClean="0"/>
            </a:br>
            <a:r>
              <a:rPr lang="fr-FR" dirty="0" smtClean="0"/>
              <a:t>Statistic and computer science at university of Sulaymānīyah\</a:t>
            </a:r>
            <a:r>
              <a:rPr lang="fr-FR" dirty="0" err="1" smtClean="0"/>
              <a:t>kurdistan</a:t>
            </a:r>
            <a:r>
              <a:rPr lang="fr-FR" dirty="0" smtClean="0"/>
              <a:t/>
            </a:r>
            <a:br>
              <a:rPr lang="fr-FR" dirty="0" smtClean="0"/>
            </a:br>
            <a:r>
              <a:rPr lang="fr-FR" dirty="0" smtClean="0"/>
              <a:t>And </a:t>
            </a:r>
            <a:r>
              <a:rPr lang="fr-FR" dirty="0" err="1" smtClean="0"/>
              <a:t>Now</a:t>
            </a:r>
            <a:r>
              <a:rPr lang="fr-FR" dirty="0" smtClean="0"/>
              <a:t> PhD  </a:t>
            </a:r>
            <a:r>
              <a:rPr lang="fr-FR" dirty="0" err="1" smtClean="0"/>
              <a:t>student</a:t>
            </a:r>
            <a:r>
              <a:rPr lang="fr-FR" dirty="0" smtClean="0"/>
              <a:t>.  </a:t>
            </a:r>
            <a:br>
              <a:rPr lang="fr-FR" dirty="0" smtClean="0"/>
            </a:br>
            <a:r>
              <a:rPr lang="fr-FR" dirty="0" smtClean="0"/>
              <a:t/>
            </a:r>
            <a:br>
              <a:rPr lang="fr-FR" dirty="0" smtClean="0"/>
            </a:br>
            <a:endParaRPr lang="en-US" dirty="0"/>
          </a:p>
        </p:txBody>
      </p:sp>
    </p:spTree>
    <p:extLst>
      <p:ext uri="{BB962C8B-B14F-4D97-AF65-F5344CB8AC3E}">
        <p14:creationId xmlns:p14="http://schemas.microsoft.com/office/powerpoint/2010/main" val="33601690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3528392"/>
          </a:xfrm>
        </p:spPr>
        <p:txBody>
          <a:bodyPr>
            <a:normAutofit/>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4900" dirty="0" smtClean="0"/>
              <a:t/>
            </a:r>
            <a:br>
              <a:rPr lang="fr-FR" sz="4900" dirty="0" smtClean="0"/>
            </a:br>
            <a:r>
              <a:rPr lang="fr-FR" sz="4900" dirty="0" err="1" smtClean="0"/>
              <a:t>Iam</a:t>
            </a:r>
            <a:r>
              <a:rPr lang="fr-FR" sz="4900" dirty="0" smtClean="0"/>
              <a:t> </a:t>
            </a:r>
            <a:r>
              <a:rPr lang="fr-FR" sz="4900" dirty="0" err="1" smtClean="0"/>
              <a:t>working</a:t>
            </a:r>
            <a:r>
              <a:rPr lang="fr-FR" sz="4900" dirty="0" smtClean="0"/>
              <a:t>  </a:t>
            </a:r>
            <a:r>
              <a:rPr lang="fr-FR" sz="4900" dirty="0"/>
              <a:t>on </a:t>
            </a:r>
            <a:r>
              <a:rPr lang="fr-FR" sz="4900" dirty="0" err="1" smtClean="0"/>
              <a:t>computational</a:t>
            </a:r>
            <a:r>
              <a:rPr lang="fr-FR" sz="4900" smtClean="0"/>
              <a:t>   </a:t>
            </a:r>
            <a:r>
              <a:rPr lang="fr-FR" sz="4900" dirty="0" err="1" smtClean="0"/>
              <a:t>biological</a:t>
            </a:r>
            <a:r>
              <a:rPr lang="fr-FR" sz="4900" dirty="0" smtClean="0"/>
              <a:t>  </a:t>
            </a:r>
            <a:r>
              <a:rPr lang="fr-FR" sz="4900" dirty="0" err="1" smtClean="0"/>
              <a:t>pathway</a:t>
            </a:r>
            <a:r>
              <a:rPr lang="fr-FR" sz="4900" dirty="0" smtClean="0"/>
              <a:t>. </a:t>
            </a:r>
            <a:r>
              <a:rPr lang="fr-FR" sz="3600" dirty="0" smtClean="0">
                <a:solidFill>
                  <a:srgbClr val="0070C0"/>
                </a:solidFill>
              </a:rPr>
              <a:t/>
            </a:r>
            <a:br>
              <a:rPr lang="fr-FR" sz="3600" dirty="0" smtClean="0">
                <a:solidFill>
                  <a:srgbClr val="0070C0"/>
                </a:solidFill>
              </a:rPr>
            </a:br>
            <a:endParaRPr lang="fr-FR" sz="3600" dirty="0"/>
          </a:p>
        </p:txBody>
      </p:sp>
    </p:spTree>
    <p:extLst>
      <p:ext uri="{BB962C8B-B14F-4D97-AF65-F5344CB8AC3E}">
        <p14:creationId xmlns:p14="http://schemas.microsoft.com/office/powerpoint/2010/main" val="1597868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691680" y="2204864"/>
            <a:ext cx="5616624" cy="3528392"/>
          </a:xfrm>
        </p:spPr>
        <p:txBody>
          <a:bodyPr>
            <a:normAutofit fontScale="90000"/>
          </a:bodyPr>
          <a:lstStyle/>
          <a:p>
            <a:pPr algn="ctr"/>
            <a:r>
              <a:rPr lang="fr-FR" dirty="0" err="1" smtClean="0"/>
              <a:t>Previous</a:t>
            </a:r>
            <a:r>
              <a:rPr lang="fr-FR" dirty="0" smtClean="0"/>
              <a:t> </a:t>
            </a:r>
            <a:r>
              <a:rPr lang="fr-FR" dirty="0" err="1" smtClean="0"/>
              <a:t>research</a:t>
            </a:r>
            <a:r>
              <a:rPr lang="fr-FR" dirty="0" smtClean="0"/>
              <a:t/>
            </a:r>
            <a:br>
              <a:rPr lang="fr-FR" dirty="0" smtClean="0"/>
            </a:br>
            <a:r>
              <a:rPr lang="fr-FR" dirty="0" smtClean="0"/>
              <a:t>I </a:t>
            </a:r>
            <a:r>
              <a:rPr lang="fr-FR" dirty="0" err="1" smtClean="0"/>
              <a:t>start</a:t>
            </a:r>
            <a:r>
              <a:rPr lang="fr-FR" dirty="0" smtClean="0"/>
              <a:t> </a:t>
            </a:r>
            <a:r>
              <a:rPr lang="fr-FR" dirty="0" err="1" smtClean="0"/>
              <a:t>my</a:t>
            </a:r>
            <a:r>
              <a:rPr lang="fr-FR" dirty="0" smtClean="0"/>
              <a:t> </a:t>
            </a:r>
            <a:r>
              <a:rPr lang="fr-FR" dirty="0" err="1" smtClean="0"/>
              <a:t>research</a:t>
            </a:r>
            <a:r>
              <a:rPr lang="fr-FR" dirty="0" smtClean="0"/>
              <a:t> </a:t>
            </a:r>
            <a:r>
              <a:rPr lang="fr-FR" dirty="0" err="1" smtClean="0"/>
              <a:t>with</a:t>
            </a:r>
            <a:r>
              <a:rPr lang="fr-FR" dirty="0" smtClean="0"/>
              <a:t> Gene expression analyses  for obese and  </a:t>
            </a:r>
            <a:r>
              <a:rPr lang="fr-FR" dirty="0" err="1" smtClean="0"/>
              <a:t>lean</a:t>
            </a:r>
            <a:r>
              <a:rPr lang="fr-FR" dirty="0" smtClean="0"/>
              <a:t> individuel </a:t>
            </a:r>
            <a:br>
              <a:rPr lang="fr-FR" dirty="0" smtClean="0"/>
            </a:br>
            <a:endParaRPr lang="en-US" dirty="0"/>
          </a:p>
        </p:txBody>
      </p:sp>
    </p:spTree>
    <p:extLst>
      <p:ext uri="{BB962C8B-B14F-4D97-AF65-F5344CB8AC3E}">
        <p14:creationId xmlns:p14="http://schemas.microsoft.com/office/powerpoint/2010/main" val="42291011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931224" cy="3658418"/>
          </a:xfrm>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r>
              <a:rPr lang="fr-FR" dirty="0" smtClean="0"/>
              <a:t/>
            </a:r>
            <a:br>
              <a:rPr lang="fr-FR" dirty="0" smtClean="0"/>
            </a:br>
            <a:r>
              <a:rPr lang="fr-FR" dirty="0"/>
              <a:t/>
            </a:r>
            <a:br>
              <a:rPr lang="fr-FR" dirty="0"/>
            </a:br>
            <a:r>
              <a:rPr lang="fr-FR" dirty="0" smtClean="0"/>
              <a:t>To </a:t>
            </a:r>
            <a:r>
              <a:rPr lang="fr-FR" dirty="0" err="1" smtClean="0"/>
              <a:t>learn</a:t>
            </a:r>
            <a:r>
              <a:rPr lang="fr-FR" dirty="0" smtClean="0"/>
              <a:t> about The </a:t>
            </a:r>
            <a:r>
              <a:rPr lang="fr-FR" dirty="0" err="1" smtClean="0"/>
              <a:t>biological</a:t>
            </a:r>
            <a:r>
              <a:rPr lang="fr-FR" dirty="0" smtClean="0"/>
              <a:t> </a:t>
            </a:r>
            <a:r>
              <a:rPr lang="fr-FR" dirty="0" err="1" smtClean="0"/>
              <a:t>pathways</a:t>
            </a:r>
            <a:r>
              <a:rPr lang="fr-FR" dirty="0" smtClean="0"/>
              <a:t> and how to analyse </a:t>
            </a:r>
            <a:r>
              <a:rPr lang="fr-FR" dirty="0" err="1" smtClean="0"/>
              <a:t>them</a:t>
            </a:r>
            <a:r>
              <a:rPr lang="fr-FR" dirty="0" smtClean="0"/>
              <a:t> . </a:t>
            </a:r>
            <a:endParaRPr lang="fr-FR" dirty="0"/>
          </a:p>
        </p:txBody>
      </p:sp>
    </p:spTree>
    <p:extLst>
      <p:ext uri="{BB962C8B-B14F-4D97-AF65-F5344CB8AC3E}">
        <p14:creationId xmlns:p14="http://schemas.microsoft.com/office/powerpoint/2010/main" val="2785193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1772816"/>
            <a:ext cx="8424936" cy="3071185"/>
          </a:xfrm>
          <a:prstGeom prst="rect">
            <a:avLst/>
          </a:prstGeom>
          <a:noFill/>
          <a:ln>
            <a:noFill/>
          </a:ln>
        </p:spPr>
        <p:txBody>
          <a:bodyPr lIns="91425" tIns="45700" rIns="91425" bIns="45700" anchor="ctr" anchorCtr="0">
            <a:noAutofit/>
          </a:bodyPr>
          <a:lstStyle/>
          <a:p>
            <a:pPr marL="0" marR="0" lvl="0" indent="0" algn="ctr" rtl="0">
              <a:spcBef>
                <a:spcPts val="0"/>
              </a:spcBef>
              <a:buClr>
                <a:srgbClr val="0070C0"/>
              </a:buClr>
              <a:buSzPct val="25000"/>
              <a:buFont typeface="Calibri"/>
              <a:buNone/>
            </a:pPr>
            <a:r>
              <a:rPr lang="fr-FR" sz="3959" b="0" i="0" u="none" dirty="0">
                <a:solidFill>
                  <a:srgbClr val="0070C0"/>
                </a:solidFill>
                <a:latin typeface="Calibri"/>
                <a:ea typeface="Calibri"/>
                <a:cs typeface="Calibri"/>
                <a:sym typeface="Calibri"/>
              </a:rPr>
              <a:t/>
            </a:r>
            <a:br>
              <a:rPr lang="fr-FR" sz="3959" b="0" i="0" u="none" dirty="0">
                <a:solidFill>
                  <a:srgbClr val="0070C0"/>
                </a:solidFill>
                <a:latin typeface="Calibri"/>
                <a:ea typeface="Calibri"/>
                <a:cs typeface="Calibri"/>
                <a:sym typeface="Calibri"/>
              </a:rPr>
            </a:br>
            <a:r>
              <a:rPr lang="fr-FR" sz="3959" b="0" i="0" u="none" dirty="0">
                <a:solidFill>
                  <a:srgbClr val="0070C0"/>
                </a:solidFill>
                <a:latin typeface="Calibri"/>
                <a:ea typeface="Calibri"/>
                <a:cs typeface="Calibri"/>
                <a:sym typeface="Calibri"/>
              </a:rPr>
              <a:t/>
            </a:r>
            <a:br>
              <a:rPr lang="fr-FR" sz="3959" b="0" i="0" u="none" dirty="0">
                <a:solidFill>
                  <a:srgbClr val="0070C0"/>
                </a:solidFill>
                <a:latin typeface="Calibri"/>
                <a:ea typeface="Calibri"/>
                <a:cs typeface="Calibri"/>
                <a:sym typeface="Calibri"/>
              </a:rPr>
            </a:br>
            <a:r>
              <a:rPr lang="fr-FR" sz="3200" dirty="0"/>
              <a:t>Pirasteh Pahlavan</a:t>
            </a:r>
            <a:r>
              <a:rPr lang="fr-FR" sz="3959" b="0" i="0" u="none" dirty="0">
                <a:solidFill>
                  <a:schemeClr val="dk1"/>
                </a:solidFill>
                <a:latin typeface="Calibri"/>
                <a:ea typeface="Calibri"/>
                <a:cs typeface="Calibri"/>
                <a:sym typeface="Calibri"/>
              </a:rPr>
              <a:t/>
            </a:r>
            <a:br>
              <a:rPr lang="fr-FR" sz="3959" b="0" i="0" u="none" dirty="0">
                <a:solidFill>
                  <a:schemeClr val="dk1"/>
                </a:solidFill>
                <a:latin typeface="Calibri"/>
                <a:ea typeface="Calibri"/>
                <a:cs typeface="Calibri"/>
                <a:sym typeface="Calibri"/>
              </a:rPr>
            </a:br>
            <a:r>
              <a:rPr lang="fr-FR" sz="2000" dirty="0" smtClean="0"/>
              <a:t>PhD </a:t>
            </a:r>
            <a:r>
              <a:rPr lang="fr-FR" sz="2000" dirty="0" err="1" smtClean="0"/>
              <a:t>student</a:t>
            </a:r>
            <a:r>
              <a:rPr lang="fr-FR" sz="2000" dirty="0" smtClean="0"/>
              <a:t>, </a:t>
            </a:r>
            <a:r>
              <a:rPr lang="fr-FR" sz="2000" dirty="0" err="1" smtClean="0"/>
              <a:t>Bioinformatics</a:t>
            </a:r>
            <a:r>
              <a:rPr lang="fr-FR" sz="3959" b="0" i="0" u="none" dirty="0">
                <a:solidFill>
                  <a:schemeClr val="dk1"/>
                </a:solidFill>
                <a:latin typeface="Calibri"/>
                <a:ea typeface="Calibri"/>
                <a:cs typeface="Calibri"/>
                <a:sym typeface="Calibri"/>
              </a:rPr>
              <a:t/>
            </a:r>
            <a:br>
              <a:rPr lang="fr-FR" sz="3959" b="0" i="0" u="none" dirty="0">
                <a:solidFill>
                  <a:schemeClr val="dk1"/>
                </a:solidFill>
                <a:latin typeface="Calibri"/>
                <a:ea typeface="Calibri"/>
                <a:cs typeface="Calibri"/>
                <a:sym typeface="Calibri"/>
              </a:rPr>
            </a:br>
            <a:r>
              <a:rPr lang="fr-FR" sz="3959" b="0" i="0" u="none" dirty="0">
                <a:solidFill>
                  <a:schemeClr val="dk1"/>
                </a:solidFill>
                <a:latin typeface="Calibri"/>
                <a:ea typeface="Calibri"/>
                <a:cs typeface="Calibri"/>
                <a:sym typeface="Calibri"/>
              </a:rPr>
              <a:t/>
            </a:r>
            <a:br>
              <a:rPr lang="fr-FR" sz="3959" b="0" i="0" u="none" dirty="0">
                <a:solidFill>
                  <a:schemeClr val="dk1"/>
                </a:solidFill>
                <a:latin typeface="Calibri"/>
                <a:ea typeface="Calibri"/>
                <a:cs typeface="Calibri"/>
                <a:sym typeface="Calibri"/>
              </a:rPr>
            </a:br>
            <a:r>
              <a:rPr lang="fr-FR" sz="3959" b="0" i="0" u="none" dirty="0">
                <a:solidFill>
                  <a:schemeClr val="dk1"/>
                </a:solidFill>
                <a:latin typeface="Calibri"/>
                <a:ea typeface="Calibri"/>
                <a:cs typeface="Calibri"/>
                <a:sym typeface="Calibri"/>
              </a:rPr>
              <a:t/>
            </a:r>
            <a:br>
              <a:rPr lang="fr-FR" sz="3959" b="0" i="0" u="none" dirty="0">
                <a:solidFill>
                  <a:schemeClr val="dk1"/>
                </a:solidFill>
                <a:latin typeface="Calibri"/>
                <a:ea typeface="Calibri"/>
                <a:cs typeface="Calibri"/>
                <a:sym typeface="Calibri"/>
              </a:rPr>
            </a:br>
            <a:endParaRPr lang="fr-FR" sz="3959" b="0" i="0" u="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074973"/>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p:nvPr/>
        </p:nvSpPr>
        <p:spPr>
          <a:xfrm>
            <a:off x="581890" y="2970414"/>
            <a:ext cx="7980299" cy="930899"/>
          </a:xfrm>
          <a:prstGeom prst="rect">
            <a:avLst/>
          </a:prstGeom>
          <a:noFill/>
          <a:ln>
            <a:noFill/>
          </a:ln>
        </p:spPr>
        <p:txBody>
          <a:bodyPr lIns="91425" tIns="91425" rIns="91425" bIns="91425" anchor="t" anchorCtr="0">
            <a:noAutofit/>
          </a:bodyPr>
          <a:lstStyle/>
          <a:p>
            <a:pPr defTabSz="914400"/>
            <a:endParaRPr sz="1400" kern="0">
              <a:solidFill>
                <a:srgbClr val="000000"/>
              </a:solidFill>
              <a:cs typeface="Arial"/>
              <a:sym typeface="Arial"/>
              <a:rtl val="0"/>
            </a:endParaRPr>
          </a:p>
        </p:txBody>
      </p:sp>
      <p:sp>
        <p:nvSpPr>
          <p:cNvPr id="95" name="Shape 95"/>
          <p:cNvSpPr txBox="1"/>
          <p:nvPr/>
        </p:nvSpPr>
        <p:spPr>
          <a:xfrm>
            <a:off x="581890" y="2970414"/>
            <a:ext cx="7980299" cy="930899"/>
          </a:xfrm>
          <a:prstGeom prst="rect">
            <a:avLst/>
          </a:prstGeom>
          <a:noFill/>
          <a:ln>
            <a:noFill/>
          </a:ln>
        </p:spPr>
        <p:txBody>
          <a:bodyPr lIns="91425" tIns="91425" rIns="91425" bIns="91425" anchor="t" anchorCtr="0">
            <a:noAutofit/>
          </a:bodyPr>
          <a:lstStyle/>
          <a:p>
            <a:pPr defTabSz="914400"/>
            <a:endParaRPr sz="1400" kern="0">
              <a:solidFill>
                <a:srgbClr val="000000"/>
              </a:solidFill>
              <a:cs typeface="Arial"/>
              <a:sym typeface="Arial"/>
              <a:rtl val="0"/>
            </a:endParaRPr>
          </a:p>
        </p:txBody>
      </p:sp>
      <p:sp>
        <p:nvSpPr>
          <p:cNvPr id="96" name="Shape 96"/>
          <p:cNvSpPr txBox="1">
            <a:spLocks noGrp="1"/>
          </p:cNvSpPr>
          <p:nvPr>
            <p:ph type="title"/>
          </p:nvPr>
        </p:nvSpPr>
        <p:spPr>
          <a:xfrm>
            <a:off x="467550" y="2144473"/>
            <a:ext cx="8229600" cy="2740500"/>
          </a:xfrm>
          <a:prstGeom prst="rect">
            <a:avLst/>
          </a:prstGeom>
          <a:noFill/>
          <a:ln>
            <a:noFill/>
          </a:ln>
        </p:spPr>
        <p:txBody>
          <a:bodyPr lIns="91425" tIns="45700" rIns="91425" bIns="45700" anchor="ctr" anchorCtr="0">
            <a:noAutofit/>
          </a:bodyPr>
          <a:lstStyle/>
          <a:p>
            <a:pPr marL="457200" marR="0" lvl="0" indent="-406400" algn="l" rtl="0">
              <a:spcBef>
                <a:spcPts val="0"/>
              </a:spcBef>
              <a:buSzPct val="100000"/>
              <a:buChar char="●"/>
            </a:pPr>
            <a:r>
              <a:rPr lang="fr-FR" sz="2400" dirty="0" err="1"/>
              <a:t>BSc</a:t>
            </a:r>
            <a:r>
              <a:rPr lang="fr-FR" sz="2400" dirty="0"/>
              <a:t> </a:t>
            </a:r>
            <a:r>
              <a:rPr lang="fr-FR" sz="2400" dirty="0" smtClean="0"/>
              <a:t>of </a:t>
            </a:r>
            <a:r>
              <a:rPr lang="fr-FR" sz="2400" dirty="0"/>
              <a:t>plant protection</a:t>
            </a:r>
          </a:p>
          <a:p>
            <a:pPr marL="457200" marR="0" lvl="0" indent="-406400" algn="l" rtl="0">
              <a:spcBef>
                <a:spcPts val="0"/>
              </a:spcBef>
              <a:buSzPct val="100000"/>
              <a:buChar char="●"/>
            </a:pPr>
            <a:r>
              <a:rPr lang="fr-FR" sz="2400" dirty="0" err="1"/>
              <a:t>MSc</a:t>
            </a:r>
            <a:r>
              <a:rPr lang="fr-FR" sz="2400" dirty="0"/>
              <a:t> of Agricultural </a:t>
            </a:r>
            <a:r>
              <a:rPr lang="fr-FR" sz="2400" dirty="0" err="1"/>
              <a:t>Biotechnology</a:t>
            </a:r>
            <a:endParaRPr lang="fr-FR" sz="2400" dirty="0"/>
          </a:p>
        </p:txBody>
      </p:sp>
      <p:sp>
        <p:nvSpPr>
          <p:cNvPr id="97" name="Shape 97"/>
          <p:cNvSpPr txBox="1">
            <a:spLocks noGrp="1"/>
          </p:cNvSpPr>
          <p:nvPr>
            <p:ph type="title"/>
          </p:nvPr>
        </p:nvSpPr>
        <p:spPr>
          <a:xfrm>
            <a:off x="457200" y="668979"/>
            <a:ext cx="8229600" cy="11669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fr-FR" sz="3200" dirty="0"/>
              <a:t>Education</a:t>
            </a:r>
            <a:r>
              <a:rPr lang="fr-FR" sz="3240" b="0" i="0" u="none" strike="noStrike" cap="none" dirty="0">
                <a:solidFill>
                  <a:srgbClr val="0070C0"/>
                </a:solidFill>
                <a:latin typeface="Calibri"/>
                <a:ea typeface="Calibri"/>
                <a:cs typeface="Calibri"/>
                <a:sym typeface="Calibri"/>
              </a:rPr>
              <a:t/>
            </a:r>
            <a:br>
              <a:rPr lang="fr-FR" sz="3240" b="0" i="0" u="none" strike="noStrike" cap="none" dirty="0">
                <a:solidFill>
                  <a:srgbClr val="0070C0"/>
                </a:solidFill>
                <a:latin typeface="Calibri"/>
                <a:ea typeface="Calibri"/>
                <a:cs typeface="Calibri"/>
                <a:sym typeface="Calibri"/>
              </a:rPr>
            </a:br>
            <a:endParaRPr lang="fr-FR" sz="3240" b="0" i="0" u="none" strike="noStrike" cap="none" dirty="0">
              <a:solidFill>
                <a:srgbClr val="0070C0"/>
              </a:solidFill>
              <a:latin typeface="Calibri"/>
              <a:ea typeface="Calibri"/>
              <a:cs typeface="Calibri"/>
              <a:sym typeface="Calibri"/>
            </a:endParaRPr>
          </a:p>
        </p:txBody>
      </p:sp>
    </p:spTree>
    <p:extLst>
      <p:ext uri="{BB962C8B-B14F-4D97-AF65-F5344CB8AC3E}">
        <p14:creationId xmlns:p14="http://schemas.microsoft.com/office/powerpoint/2010/main" val="2452825489"/>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11550" y="898476"/>
            <a:ext cx="8229600" cy="11345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fr-FR" sz="3200" b="0" i="0" u="none" dirty="0" err="1">
                <a:solidFill>
                  <a:schemeClr val="dk1"/>
                </a:solidFill>
                <a:latin typeface="Calibri"/>
                <a:ea typeface="Calibri"/>
                <a:cs typeface="Calibri"/>
                <a:sym typeface="Calibri"/>
              </a:rPr>
              <a:t>My</a:t>
            </a:r>
            <a:r>
              <a:rPr lang="fr-FR" sz="3200" b="0" i="0" u="none" dirty="0">
                <a:solidFill>
                  <a:schemeClr val="dk1"/>
                </a:solidFill>
                <a:latin typeface="Calibri"/>
                <a:ea typeface="Calibri"/>
                <a:cs typeface="Calibri"/>
                <a:sym typeface="Calibri"/>
              </a:rPr>
              <a:t> </a:t>
            </a:r>
            <a:r>
              <a:rPr lang="fr-FR" sz="3200" b="0" i="0" u="none" dirty="0" err="1">
                <a:solidFill>
                  <a:schemeClr val="dk1"/>
                </a:solidFill>
                <a:latin typeface="Calibri"/>
                <a:ea typeface="Calibri"/>
                <a:cs typeface="Calibri"/>
                <a:sym typeface="Calibri"/>
              </a:rPr>
              <a:t>current</a:t>
            </a:r>
            <a:r>
              <a:rPr lang="fr-FR" sz="3200" b="0" i="0" u="none" dirty="0">
                <a:solidFill>
                  <a:schemeClr val="dk1"/>
                </a:solidFill>
                <a:latin typeface="Calibri"/>
                <a:ea typeface="Calibri"/>
                <a:cs typeface="Calibri"/>
                <a:sym typeface="Calibri"/>
              </a:rPr>
              <a:t> </a:t>
            </a:r>
            <a:r>
              <a:rPr lang="fr-FR" sz="3200" b="0" i="0" u="none" dirty="0" err="1">
                <a:solidFill>
                  <a:schemeClr val="dk1"/>
                </a:solidFill>
                <a:latin typeface="Calibri"/>
                <a:ea typeface="Calibri"/>
                <a:cs typeface="Calibri"/>
                <a:sym typeface="Calibri"/>
              </a:rPr>
              <a:t>research</a:t>
            </a:r>
            <a:r>
              <a:rPr lang="fr-FR" sz="3200" b="0" i="0" u="none" dirty="0">
                <a:solidFill>
                  <a:srgbClr val="0070C0"/>
                </a:solidFill>
                <a:latin typeface="Calibri"/>
                <a:ea typeface="Calibri"/>
                <a:cs typeface="Calibri"/>
                <a:sym typeface="Calibri"/>
              </a:rPr>
              <a:t/>
            </a:r>
            <a:br>
              <a:rPr lang="fr-FR" sz="3200" b="0" i="0" u="none" dirty="0">
                <a:solidFill>
                  <a:srgbClr val="0070C0"/>
                </a:solidFill>
                <a:latin typeface="Calibri"/>
                <a:ea typeface="Calibri"/>
                <a:cs typeface="Calibri"/>
                <a:sym typeface="Calibri"/>
              </a:rPr>
            </a:br>
            <a:endParaRPr lang="fr-FR" sz="3200" b="0" i="0" u="none" dirty="0">
              <a:solidFill>
                <a:srgbClr val="0070C0"/>
              </a:solidFill>
              <a:latin typeface="Calibri"/>
              <a:ea typeface="Calibri"/>
              <a:cs typeface="Calibri"/>
              <a:sym typeface="Calibri"/>
            </a:endParaRPr>
          </a:p>
        </p:txBody>
      </p:sp>
      <p:sp>
        <p:nvSpPr>
          <p:cNvPr id="103" name="Shape 103"/>
          <p:cNvSpPr txBox="1"/>
          <p:nvPr/>
        </p:nvSpPr>
        <p:spPr>
          <a:xfrm>
            <a:off x="152401" y="3259929"/>
            <a:ext cx="8915400" cy="1804162"/>
          </a:xfrm>
          <a:prstGeom prst="rect">
            <a:avLst/>
          </a:prstGeom>
          <a:noFill/>
          <a:ln>
            <a:noFill/>
          </a:ln>
        </p:spPr>
        <p:txBody>
          <a:bodyPr lIns="91425" tIns="91425" rIns="91425" bIns="91425" anchor="t" anchorCtr="0">
            <a:noAutofit/>
          </a:bodyPr>
          <a:lstStyle/>
          <a:p>
            <a:pPr algn="just" defTabSz="914400"/>
            <a:r>
              <a:rPr lang="fr-FR" sz="2800" kern="0" dirty="0">
                <a:solidFill>
                  <a:srgbClr val="000000"/>
                </a:solidFill>
                <a:cs typeface="Arial"/>
                <a:sym typeface="Arial"/>
                <a:rtl val="0"/>
              </a:rPr>
              <a:t>Plant-virus interaction in transcriptome </a:t>
            </a:r>
            <a:r>
              <a:rPr lang="fr-FR" sz="2800" kern="0" dirty="0" err="1">
                <a:solidFill>
                  <a:srgbClr val="000000"/>
                </a:solidFill>
                <a:cs typeface="Arial"/>
                <a:sym typeface="Arial"/>
                <a:rtl val="0"/>
              </a:rPr>
              <a:t>level</a:t>
            </a:r>
            <a:r>
              <a:rPr lang="fr-FR" sz="2800" kern="0" dirty="0" smtClean="0">
                <a:solidFill>
                  <a:srgbClr val="000000"/>
                </a:solidFill>
                <a:cs typeface="Arial"/>
                <a:sym typeface="Arial"/>
                <a:rtl val="0"/>
              </a:rPr>
              <a:t>:</a:t>
            </a:r>
            <a:endParaRPr lang="fr-FR" sz="2400" i="1" kern="0" dirty="0">
              <a:solidFill>
                <a:srgbClr val="000000"/>
              </a:solidFill>
              <a:cs typeface="Arial"/>
              <a:sym typeface="Arial"/>
              <a:rtl val="0"/>
            </a:endParaRPr>
          </a:p>
          <a:p>
            <a:pPr algn="just" defTabSz="914400"/>
            <a:r>
              <a:rPr lang="en-US" i="1" kern="0" dirty="0">
                <a:solidFill>
                  <a:srgbClr val="000000"/>
                </a:solidFill>
                <a:cs typeface="Arial"/>
                <a:sym typeface="Arial"/>
                <a:rtl val="0"/>
              </a:rPr>
              <a:t>Nicotiana </a:t>
            </a:r>
            <a:r>
              <a:rPr lang="fr-FR" i="1" kern="0" dirty="0">
                <a:solidFill>
                  <a:srgbClr val="000000"/>
                </a:solidFill>
                <a:cs typeface="Arial"/>
                <a:sym typeface="Arial"/>
                <a:rtl val="0"/>
              </a:rPr>
              <a:t>benthamiana</a:t>
            </a:r>
            <a:r>
              <a:rPr lang="fr-FR" kern="0" dirty="0">
                <a:solidFill>
                  <a:srgbClr val="000000"/>
                </a:solidFill>
                <a:cs typeface="Arial"/>
                <a:sym typeface="Arial"/>
                <a:rtl val="0"/>
              </a:rPr>
              <a:t> </a:t>
            </a:r>
            <a:r>
              <a:rPr lang="fr-FR" kern="0" dirty="0" err="1">
                <a:solidFill>
                  <a:srgbClr val="000000"/>
                </a:solidFill>
                <a:cs typeface="Arial"/>
                <a:sym typeface="Arial"/>
                <a:rtl val="0"/>
              </a:rPr>
              <a:t>interacting</a:t>
            </a:r>
            <a:r>
              <a:rPr lang="fr-FR" kern="0" dirty="0">
                <a:solidFill>
                  <a:srgbClr val="000000"/>
                </a:solidFill>
                <a:cs typeface="Arial"/>
                <a:sym typeface="Arial"/>
                <a:rtl val="0"/>
              </a:rPr>
              <a:t> </a:t>
            </a:r>
            <a:r>
              <a:rPr lang="fr-FR" kern="0" dirty="0" err="1">
                <a:solidFill>
                  <a:srgbClr val="000000"/>
                </a:solidFill>
                <a:cs typeface="Arial"/>
                <a:sym typeface="Arial"/>
                <a:rtl val="0"/>
              </a:rPr>
              <a:t>with</a:t>
            </a:r>
            <a:r>
              <a:rPr lang="fr-FR" kern="0" dirty="0">
                <a:solidFill>
                  <a:srgbClr val="000000"/>
                </a:solidFill>
                <a:cs typeface="Arial"/>
                <a:sym typeface="Arial"/>
                <a:rtl val="0"/>
              </a:rPr>
              <a:t> a DNA virus (ACMV) and a RNA virus (CBSV)</a:t>
            </a:r>
          </a:p>
        </p:txBody>
      </p:sp>
    </p:spTree>
    <p:extLst>
      <p:ext uri="{BB962C8B-B14F-4D97-AF65-F5344CB8AC3E}">
        <p14:creationId xmlns:p14="http://schemas.microsoft.com/office/powerpoint/2010/main" val="3883992594"/>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259625" y="820452"/>
            <a:ext cx="6912900" cy="12906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fr-FR" sz="3200" b="0" i="0" u="none" dirty="0" err="1">
                <a:solidFill>
                  <a:schemeClr val="dk1"/>
                </a:solidFill>
                <a:latin typeface="Calibri"/>
                <a:ea typeface="Calibri"/>
                <a:cs typeface="Calibri"/>
                <a:sym typeface="Calibri"/>
              </a:rPr>
              <a:t>Previous</a:t>
            </a:r>
            <a:r>
              <a:rPr lang="fr-FR" sz="3200" b="0" i="0" u="none" dirty="0">
                <a:solidFill>
                  <a:schemeClr val="dk1"/>
                </a:solidFill>
                <a:latin typeface="Calibri"/>
                <a:ea typeface="Calibri"/>
                <a:cs typeface="Calibri"/>
                <a:sym typeface="Calibri"/>
              </a:rPr>
              <a:t> </a:t>
            </a:r>
            <a:r>
              <a:rPr lang="fr-FR" sz="3200" b="0" i="0" u="none" dirty="0" err="1">
                <a:solidFill>
                  <a:schemeClr val="dk1"/>
                </a:solidFill>
                <a:latin typeface="Calibri"/>
                <a:ea typeface="Calibri"/>
                <a:cs typeface="Calibri"/>
                <a:sym typeface="Calibri"/>
              </a:rPr>
              <a:t>research</a:t>
            </a:r>
            <a:endParaRPr lang="fr-FR" sz="3200" b="0" i="0" u="none" dirty="0">
              <a:solidFill>
                <a:schemeClr val="dk1"/>
              </a:solidFill>
              <a:latin typeface="Calibri"/>
              <a:ea typeface="Calibri"/>
              <a:cs typeface="Calibri"/>
              <a:sym typeface="Calibri"/>
            </a:endParaRPr>
          </a:p>
        </p:txBody>
      </p:sp>
      <p:sp>
        <p:nvSpPr>
          <p:cNvPr id="110" name="Shape 110"/>
          <p:cNvSpPr txBox="1"/>
          <p:nvPr/>
        </p:nvSpPr>
        <p:spPr>
          <a:xfrm>
            <a:off x="328178" y="3014125"/>
            <a:ext cx="8621618" cy="2121917"/>
          </a:xfrm>
          <a:prstGeom prst="rect">
            <a:avLst/>
          </a:prstGeom>
          <a:noFill/>
          <a:ln>
            <a:noFill/>
          </a:ln>
        </p:spPr>
        <p:txBody>
          <a:bodyPr lIns="91425" tIns="91425" rIns="91425" bIns="91425" anchor="t" anchorCtr="0">
            <a:noAutofit/>
          </a:bodyPr>
          <a:lstStyle/>
          <a:p>
            <a:pPr defTabSz="914400"/>
            <a:r>
              <a:rPr lang="fr-FR" sz="2400" kern="0" dirty="0">
                <a:solidFill>
                  <a:srgbClr val="000000"/>
                </a:solidFill>
                <a:cs typeface="Arial"/>
                <a:sym typeface="Arial"/>
                <a:rtl val="0"/>
              </a:rPr>
              <a:t>Application of Post </a:t>
            </a:r>
            <a:r>
              <a:rPr lang="fr-FR" sz="2400" kern="0" dirty="0" err="1">
                <a:solidFill>
                  <a:srgbClr val="000000"/>
                </a:solidFill>
                <a:cs typeface="Arial"/>
                <a:sym typeface="Arial"/>
                <a:rtl val="0"/>
              </a:rPr>
              <a:t>Transcript</a:t>
            </a:r>
            <a:r>
              <a:rPr lang="en-US" sz="2400" kern="0" dirty="0">
                <a:solidFill>
                  <a:srgbClr val="000000"/>
                </a:solidFill>
                <a:cs typeface="Arial"/>
                <a:sym typeface="Arial"/>
                <a:rtl val="0"/>
              </a:rPr>
              <a:t>ion</a:t>
            </a:r>
            <a:r>
              <a:rPr lang="fr-FR" sz="2400" kern="0" dirty="0">
                <a:solidFill>
                  <a:srgbClr val="000000"/>
                </a:solidFill>
                <a:cs typeface="Arial"/>
                <a:sym typeface="Arial"/>
                <a:rtl val="0"/>
              </a:rPr>
              <a:t>al Gene </a:t>
            </a:r>
            <a:r>
              <a:rPr lang="fr-FR" sz="2400" kern="0" dirty="0" err="1">
                <a:solidFill>
                  <a:srgbClr val="000000"/>
                </a:solidFill>
                <a:cs typeface="Arial"/>
                <a:sym typeface="Arial"/>
                <a:rtl val="0"/>
              </a:rPr>
              <a:t>Silencing</a:t>
            </a:r>
            <a:r>
              <a:rPr lang="fr-FR" sz="2400" kern="0" dirty="0">
                <a:solidFill>
                  <a:srgbClr val="000000"/>
                </a:solidFill>
                <a:cs typeface="Arial"/>
                <a:sym typeface="Arial"/>
                <a:rtl val="0"/>
              </a:rPr>
              <a:t> (PTGS) to control </a:t>
            </a:r>
            <a:r>
              <a:rPr lang="en-US" sz="2400" i="1" kern="0" dirty="0">
                <a:solidFill>
                  <a:srgbClr val="000000"/>
                </a:solidFill>
                <a:cs typeface="Arial"/>
                <a:sym typeface="Arial"/>
                <a:rtl val="0"/>
              </a:rPr>
              <a:t>cucumber mosaic</a:t>
            </a:r>
            <a:r>
              <a:rPr lang="fr-FR" sz="2400" i="1" kern="0" dirty="0">
                <a:solidFill>
                  <a:srgbClr val="000000"/>
                </a:solidFill>
                <a:cs typeface="Arial"/>
                <a:sym typeface="Arial"/>
                <a:rtl val="0"/>
              </a:rPr>
              <a:t> virus </a:t>
            </a:r>
            <a:r>
              <a:rPr lang="en-US" sz="2400" kern="0" dirty="0">
                <a:solidFill>
                  <a:srgbClr val="000000"/>
                </a:solidFill>
                <a:cs typeface="Arial"/>
                <a:sym typeface="Arial"/>
                <a:rtl val="0"/>
              </a:rPr>
              <a:t>(CMV)</a:t>
            </a:r>
          </a:p>
        </p:txBody>
      </p:sp>
    </p:spTree>
    <p:extLst>
      <p:ext uri="{BB962C8B-B14F-4D97-AF65-F5344CB8AC3E}">
        <p14:creationId xmlns:p14="http://schemas.microsoft.com/office/powerpoint/2010/main" val="1232364401"/>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247635" y="1902941"/>
            <a:ext cx="8657468" cy="1710638"/>
          </a:xfrm>
        </p:spPr>
        <p:txBody>
          <a:bodyPr/>
          <a:lstStyle/>
          <a:p>
            <a:pPr marL="0" indent="0">
              <a:buNone/>
            </a:pPr>
            <a:r>
              <a:rPr lang="en-GB" dirty="0" smtClean="0">
                <a:solidFill>
                  <a:srgbClr val="000080"/>
                </a:solidFill>
                <a:cs typeface="Gill Sans" charset="0"/>
              </a:rPr>
              <a:t>After starting the program click “New” on the top bar</a:t>
            </a:r>
          </a:p>
          <a:p>
            <a:pPr marL="0" indent="0">
              <a:buNone/>
            </a:pPr>
            <a:endParaRPr lang="en-US" dirty="0" smtClean="0">
              <a:solidFill>
                <a:srgbClr val="000080"/>
              </a:solidFill>
              <a:cs typeface="Gill Sans" charset="0"/>
            </a:endParaRPr>
          </a:p>
          <a:p>
            <a:endParaRPr lang="en-US" dirty="0"/>
          </a:p>
        </p:txBody>
      </p:sp>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prstClr val="white"/>
                </a:solidFill>
                <a:cs typeface="Gill Sans" charset="0"/>
              </a:rPr>
              <a:t>Connecting to </a:t>
            </a:r>
            <a:r>
              <a:rPr lang="en-GB" sz="2800" b="1" dirty="0" err="1" smtClean="0">
                <a:solidFill>
                  <a:prstClr val="white"/>
                </a:solidFill>
                <a:cs typeface="Gill Sans" charset="0"/>
              </a:rPr>
              <a:t>NoMachine</a:t>
            </a:r>
            <a:endParaRPr lang="en-US" sz="2800" b="1" dirty="0" smtClean="0">
              <a:solidFill>
                <a:prstClr val="white"/>
              </a:solidFill>
              <a:cs typeface="Gill Sans" charset="0"/>
            </a:endParaRPr>
          </a:p>
          <a:p>
            <a:endParaRPr lang="en-US" dirty="0">
              <a:solidFill>
                <a:prstClr val="white"/>
              </a:solidFill>
            </a:endParaRPr>
          </a:p>
        </p:txBody>
      </p:sp>
      <p:pic>
        <p:nvPicPr>
          <p:cNvPr id="3" name="Picture 2"/>
          <p:cNvPicPr>
            <a:picLocks noChangeAspect="1"/>
          </p:cNvPicPr>
          <p:nvPr/>
        </p:nvPicPr>
        <p:blipFill>
          <a:blip r:embed="rId3"/>
          <a:stretch>
            <a:fillRect/>
          </a:stretch>
        </p:blipFill>
        <p:spPr>
          <a:xfrm>
            <a:off x="976184" y="4277110"/>
            <a:ext cx="7010400" cy="1285875"/>
          </a:xfrm>
          <a:prstGeom prst="rect">
            <a:avLst/>
          </a:prstGeom>
        </p:spPr>
      </p:pic>
    </p:spTree>
    <p:extLst>
      <p:ext uri="{BB962C8B-B14F-4D97-AF65-F5344CB8AC3E}">
        <p14:creationId xmlns:p14="http://schemas.microsoft.com/office/powerpoint/2010/main" val="26275205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fr-FR" sz="3200" b="0" i="0" u="none" dirty="0" err="1">
                <a:solidFill>
                  <a:schemeClr val="dk1"/>
                </a:solidFill>
                <a:latin typeface="Calibri"/>
                <a:ea typeface="Calibri"/>
                <a:cs typeface="Calibri"/>
                <a:sym typeface="Calibri"/>
              </a:rPr>
              <a:t>Why</a:t>
            </a:r>
            <a:r>
              <a:rPr lang="fr-FR" sz="3200" b="0" i="0" u="none" dirty="0">
                <a:solidFill>
                  <a:schemeClr val="dk1"/>
                </a:solidFill>
                <a:latin typeface="Calibri"/>
                <a:ea typeface="Calibri"/>
                <a:cs typeface="Calibri"/>
                <a:sym typeface="Calibri"/>
              </a:rPr>
              <a:t> </a:t>
            </a:r>
            <a:r>
              <a:rPr lang="fr-FR" sz="3200" b="0" i="0" u="none" dirty="0" err="1">
                <a:solidFill>
                  <a:schemeClr val="dk1"/>
                </a:solidFill>
                <a:latin typeface="Calibri"/>
                <a:ea typeface="Calibri"/>
                <a:cs typeface="Calibri"/>
                <a:sym typeface="Calibri"/>
              </a:rPr>
              <a:t>I’m</a:t>
            </a:r>
            <a:r>
              <a:rPr lang="fr-FR" sz="3200" b="0" i="0" u="none" dirty="0">
                <a:solidFill>
                  <a:schemeClr val="dk1"/>
                </a:solidFill>
                <a:latin typeface="Calibri"/>
                <a:ea typeface="Calibri"/>
                <a:cs typeface="Calibri"/>
                <a:sym typeface="Calibri"/>
              </a:rPr>
              <a:t> </a:t>
            </a:r>
            <a:r>
              <a:rPr lang="fr-FR" sz="3200" b="0" i="0" u="none" dirty="0" err="1">
                <a:solidFill>
                  <a:schemeClr val="dk1"/>
                </a:solidFill>
                <a:latin typeface="Calibri"/>
                <a:ea typeface="Calibri"/>
                <a:cs typeface="Calibri"/>
                <a:sym typeface="Calibri"/>
              </a:rPr>
              <a:t>here</a:t>
            </a:r>
            <a:endParaRPr lang="fr-FR" sz="3200" b="0" i="0" u="none" dirty="0">
              <a:solidFill>
                <a:schemeClr val="dk1"/>
              </a:solidFill>
              <a:latin typeface="Calibri"/>
              <a:ea typeface="Calibri"/>
              <a:cs typeface="Calibri"/>
              <a:sym typeface="Calibri"/>
            </a:endParaRPr>
          </a:p>
        </p:txBody>
      </p:sp>
      <p:sp>
        <p:nvSpPr>
          <p:cNvPr id="3" name="Rectangle 2"/>
          <p:cNvSpPr/>
          <p:nvPr/>
        </p:nvSpPr>
        <p:spPr>
          <a:xfrm>
            <a:off x="228600" y="2951947"/>
            <a:ext cx="8610600" cy="1200329"/>
          </a:xfrm>
          <a:prstGeom prst="rect">
            <a:avLst/>
          </a:prstGeom>
        </p:spPr>
        <p:txBody>
          <a:bodyPr wrap="square">
            <a:spAutoFit/>
          </a:bodyPr>
          <a:lstStyle/>
          <a:p>
            <a:pPr marL="285750" indent="-285750" defTabSz="914400" fontAlgn="base">
              <a:buFont typeface="Courier New" panose="02070309020205020404" pitchFamily="49" charset="0"/>
              <a:buChar char="o"/>
            </a:pPr>
            <a:r>
              <a:rPr lang="en-US" sz="2400" kern="0" dirty="0">
                <a:solidFill>
                  <a:srgbClr val="000000"/>
                </a:solidFill>
                <a:cs typeface="Arial"/>
                <a:sym typeface="Arial"/>
                <a:rtl val="0"/>
              </a:rPr>
              <a:t>Learning the most reliable method to compare the networks</a:t>
            </a:r>
          </a:p>
          <a:p>
            <a:pPr marL="285750" indent="-285750" defTabSz="914400" fontAlgn="base">
              <a:buFont typeface="Courier New" panose="02070309020205020404" pitchFamily="49" charset="0"/>
              <a:buChar char="o"/>
            </a:pPr>
            <a:r>
              <a:rPr lang="en-US" sz="2400" kern="0" dirty="0">
                <a:solidFill>
                  <a:srgbClr val="000000"/>
                </a:solidFill>
                <a:cs typeface="Arial"/>
                <a:sym typeface="Arial"/>
                <a:rtl val="0"/>
              </a:rPr>
              <a:t>Learning how to make a model based on the network</a:t>
            </a:r>
          </a:p>
          <a:p>
            <a:pPr marL="285750" indent="-285750" defTabSz="914400" fontAlgn="base">
              <a:buFont typeface="Courier New" panose="02070309020205020404" pitchFamily="49" charset="0"/>
              <a:buChar char="o"/>
            </a:pPr>
            <a:r>
              <a:rPr lang="en-US" sz="2400" kern="0" dirty="0">
                <a:solidFill>
                  <a:srgbClr val="000000"/>
                </a:solidFill>
                <a:cs typeface="Arial"/>
                <a:sym typeface="Arial"/>
                <a:rtl val="0"/>
              </a:rPr>
              <a:t>Learning how to decide what is the best model</a:t>
            </a:r>
          </a:p>
        </p:txBody>
      </p:sp>
    </p:spTree>
    <p:extLst>
      <p:ext uri="{BB962C8B-B14F-4D97-AF65-F5344CB8AC3E}">
        <p14:creationId xmlns:p14="http://schemas.microsoft.com/office/powerpoint/2010/main" val="859517352"/>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sr-Latn-RS" dirty="0" smtClean="0"/>
              <a:t>Dr. Željko D. Popović, </a:t>
            </a:r>
            <a:br>
              <a:rPr lang="sr-Latn-RS" dirty="0" smtClean="0"/>
            </a:br>
            <a:r>
              <a:rPr lang="sr-Latn-RS" dirty="0" smtClean="0"/>
              <a:t>Assistant professor</a:t>
            </a:r>
            <a:br>
              <a:rPr lang="sr-Latn-RS" dirty="0" smtClean="0"/>
            </a:br>
            <a:r>
              <a:rPr lang="sr-Latn-RS" dirty="0" smtClean="0"/>
              <a:t/>
            </a:r>
            <a:br>
              <a:rPr lang="sr-Latn-RS" dirty="0" smtClean="0"/>
            </a:br>
            <a:r>
              <a:rPr lang="sr-Latn-RS" sz="4000" dirty="0" smtClean="0"/>
              <a:t>University of Novi Sad, Faculty of Scieces, Novi Sad, Serbia</a:t>
            </a:r>
            <a:br>
              <a:rPr lang="sr-Latn-RS" sz="4000" dirty="0" smtClean="0"/>
            </a:br>
            <a:r>
              <a:rPr lang="sr-Latn-RS" sz="4000" dirty="0" smtClean="0"/>
              <a:t/>
            </a:r>
            <a:br>
              <a:rPr lang="sr-Latn-RS" sz="4000" dirty="0" smtClean="0"/>
            </a:br>
            <a:r>
              <a:rPr lang="sr-Latn-RS" sz="3100" dirty="0" smtClean="0"/>
              <a:t>Laboratory of Biochemistry and Molecular Biology</a:t>
            </a:r>
            <a:br>
              <a:rPr lang="sr-Latn-RS" sz="3100" dirty="0" smtClean="0"/>
            </a:br>
            <a:r>
              <a:rPr lang="fr-FR" sz="4000" dirty="0" smtClean="0"/>
              <a:t/>
            </a:r>
            <a:br>
              <a:rPr lang="fr-FR" sz="4000"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26321210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57200" y="-27384"/>
            <a:ext cx="8229600" cy="706090"/>
          </a:xfrm>
        </p:spPr>
        <p:txBody>
          <a:bodyPr>
            <a:noAutofit/>
          </a:bodyPr>
          <a:lstStyle/>
          <a:p>
            <a:pPr algn="ctr"/>
            <a:r>
              <a:rPr lang="fr-FR" sz="3600" b="1" dirty="0" smtClean="0"/>
              <a:t>Education</a:t>
            </a:r>
            <a:endParaRPr lang="en-US" sz="3600" b="1" dirty="0"/>
          </a:p>
        </p:txBody>
      </p:sp>
      <p:graphicFrame>
        <p:nvGraphicFramePr>
          <p:cNvPr id="5" name="Content Placeholder 4"/>
          <p:cNvGraphicFramePr>
            <a:graphicFrameLocks noGrp="1"/>
          </p:cNvGraphicFramePr>
          <p:nvPr>
            <p:ph idx="1"/>
          </p:nvPr>
        </p:nvGraphicFramePr>
        <p:xfrm>
          <a:off x="395536" y="620688"/>
          <a:ext cx="8229600" cy="2108200"/>
        </p:xfrm>
        <a:graphic>
          <a:graphicData uri="http://schemas.openxmlformats.org/drawingml/2006/table">
            <a:tbl>
              <a:tblPr firstRow="1" bandRow="1">
                <a:tableStyleId>{5C22544A-7EE6-4342-B048-85BDC9FD1C3A}</a:tableStyleId>
              </a:tblPr>
              <a:tblGrid>
                <a:gridCol w="2160240"/>
                <a:gridCol w="3326160"/>
                <a:gridCol w="2743200"/>
              </a:tblGrid>
              <a:tr h="370840">
                <a:tc>
                  <a:txBody>
                    <a:bodyPr/>
                    <a:lstStyle/>
                    <a:p>
                      <a:r>
                        <a:rPr lang="sr-Latn-RS" sz="1600" dirty="0" smtClean="0"/>
                        <a:t>2014</a:t>
                      </a:r>
                      <a:endParaRPr lang="en-US" sz="1600" dirty="0"/>
                    </a:p>
                  </a:txBody>
                  <a:tcPr/>
                </a:tc>
                <a:tc>
                  <a:txBody>
                    <a:bodyPr/>
                    <a:lstStyle/>
                    <a:p>
                      <a:r>
                        <a:rPr lang="sr-Latn-RS" sz="1600" dirty="0" smtClean="0"/>
                        <a:t>Ph.D. in Molecular Biology</a:t>
                      </a:r>
                      <a:endParaRPr lang="en-US" sz="1600" dirty="0"/>
                    </a:p>
                  </a:txBody>
                  <a:tcPr/>
                </a:tc>
                <a:tc>
                  <a:txBody>
                    <a:bodyPr/>
                    <a:lstStyle/>
                    <a:p>
                      <a:r>
                        <a:rPr lang="sr-Latn-RS" sz="1600" dirty="0" smtClean="0"/>
                        <a:t>University of Belgrade, </a:t>
                      </a:r>
                    </a:p>
                    <a:p>
                      <a:r>
                        <a:rPr lang="sr-Latn-RS" sz="1600" dirty="0" smtClean="0"/>
                        <a:t>Faculty</a:t>
                      </a:r>
                      <a:r>
                        <a:rPr lang="sr-Latn-RS" sz="1600" baseline="0" dirty="0" smtClean="0"/>
                        <a:t> of Biology, Serbia</a:t>
                      </a:r>
                      <a:endParaRPr lang="en-US" sz="1600" dirty="0"/>
                    </a:p>
                  </a:txBody>
                  <a:tcPr/>
                </a:tc>
              </a:tr>
              <a:tr h="370840">
                <a:tc>
                  <a:txBody>
                    <a:bodyPr/>
                    <a:lstStyle/>
                    <a:p>
                      <a:r>
                        <a:rPr lang="sr-Latn-RS" sz="1600" dirty="0" smtClean="0"/>
                        <a:t>2007</a:t>
                      </a:r>
                      <a:endParaRPr lang="en-US" sz="1600" dirty="0"/>
                    </a:p>
                  </a:txBody>
                  <a:tcPr/>
                </a:tc>
                <a:tc>
                  <a:txBody>
                    <a:bodyPr/>
                    <a:lstStyle/>
                    <a:p>
                      <a:r>
                        <a:rPr lang="sr-Latn-RS" sz="1600" dirty="0" smtClean="0"/>
                        <a:t>M.Sc.</a:t>
                      </a:r>
                      <a:r>
                        <a:rPr lang="sr-Latn-RS" sz="1600" baseline="0" dirty="0" smtClean="0"/>
                        <a:t> in Functional Biology</a:t>
                      </a:r>
                      <a:endParaRPr lang="en-US" sz="1600" dirty="0"/>
                    </a:p>
                  </a:txBody>
                  <a:tcPr/>
                </a:tc>
                <a:tc>
                  <a:txBody>
                    <a:bodyPr/>
                    <a:lstStyle/>
                    <a:p>
                      <a:r>
                        <a:rPr lang="sr-Latn-RS" sz="1600" dirty="0" smtClean="0"/>
                        <a:t>University</a:t>
                      </a:r>
                      <a:r>
                        <a:rPr lang="sr-Latn-RS" sz="1600" baseline="0" dirty="0" smtClean="0"/>
                        <a:t> of Novi Sad,</a:t>
                      </a:r>
                    </a:p>
                    <a:p>
                      <a:r>
                        <a:rPr lang="sr-Latn-RS" sz="1600" baseline="0" dirty="0" smtClean="0"/>
                        <a:t>Faculty of Sciences, Serbia</a:t>
                      </a:r>
                      <a:endParaRPr lang="en-US" sz="1600" dirty="0"/>
                    </a:p>
                  </a:txBody>
                  <a:tcPr/>
                </a:tc>
              </a:tr>
              <a:tr h="370840">
                <a:tc>
                  <a:txBody>
                    <a:bodyPr/>
                    <a:lstStyle/>
                    <a:p>
                      <a:r>
                        <a:rPr lang="sr-Latn-RS" sz="1600" dirty="0" smtClean="0"/>
                        <a:t>2006</a:t>
                      </a:r>
                      <a:endParaRPr lang="en-US" sz="1600" dirty="0"/>
                    </a:p>
                  </a:txBody>
                  <a:tcPr/>
                </a:tc>
                <a:tc>
                  <a:txBody>
                    <a:bodyPr/>
                    <a:lstStyle/>
                    <a:p>
                      <a:r>
                        <a:rPr lang="sr-Latn-RS" sz="1600" dirty="0" smtClean="0"/>
                        <a:t>B.Sc. in</a:t>
                      </a:r>
                      <a:r>
                        <a:rPr lang="sr-Latn-RS" sz="1600" baseline="0" dirty="0" smtClean="0"/>
                        <a:t> General Biology</a:t>
                      </a:r>
                    </a:p>
                    <a:p>
                      <a:r>
                        <a:rPr lang="sr-Latn-RS" sz="1600" baseline="0" dirty="0" smtClean="0"/>
                        <a:t>(majors in Animal Physiology)</a:t>
                      </a:r>
                      <a:endParaRPr lang="en-US" sz="1600" dirty="0"/>
                    </a:p>
                  </a:txBody>
                  <a:tcPr/>
                </a:tc>
                <a:tc>
                  <a:txBody>
                    <a:bodyPr/>
                    <a:lstStyle/>
                    <a:p>
                      <a:r>
                        <a:rPr lang="sr-Latn-RS" sz="1600" dirty="0" smtClean="0"/>
                        <a:t>University</a:t>
                      </a:r>
                      <a:r>
                        <a:rPr lang="sr-Latn-RS" sz="1600" baseline="0" dirty="0" smtClean="0"/>
                        <a:t> of Novi Sad, Faculty of Sciences, Serbia</a:t>
                      </a:r>
                      <a:endParaRPr lang="en-US" sz="1600" dirty="0"/>
                    </a:p>
                  </a:txBody>
                  <a:tcPr/>
                </a:tc>
              </a:tr>
              <a:tr h="370840">
                <a:tc>
                  <a:txBody>
                    <a:bodyPr/>
                    <a:lstStyle/>
                    <a:p>
                      <a:r>
                        <a:rPr lang="sr-Latn-RS" sz="1600" dirty="0" smtClean="0"/>
                        <a:t>2002</a:t>
                      </a:r>
                      <a:endParaRPr lang="en-US" sz="1600" dirty="0"/>
                    </a:p>
                  </a:txBody>
                  <a:tcPr/>
                </a:tc>
                <a:tc>
                  <a:txBody>
                    <a:bodyPr/>
                    <a:lstStyle/>
                    <a:p>
                      <a:r>
                        <a:rPr lang="sr-Latn-RS" sz="1600" dirty="0" smtClean="0"/>
                        <a:t>Grammar</a:t>
                      </a:r>
                      <a:r>
                        <a:rPr lang="sr-Latn-RS" sz="1600" baseline="0" dirty="0" smtClean="0"/>
                        <a:t> School (Gymnasium)</a:t>
                      </a:r>
                      <a:endParaRPr lang="en-US" sz="1600" dirty="0"/>
                    </a:p>
                  </a:txBody>
                  <a:tcPr/>
                </a:tc>
                <a:tc>
                  <a:txBody>
                    <a:bodyPr/>
                    <a:lstStyle/>
                    <a:p>
                      <a:r>
                        <a:rPr lang="sr-Latn-RS" sz="1600" dirty="0" smtClean="0"/>
                        <a:t>Zrenjanin</a:t>
                      </a:r>
                      <a:endParaRPr lang="en-US" sz="1600" dirty="0"/>
                    </a:p>
                  </a:txBody>
                  <a:tcPr/>
                </a:tc>
              </a:tr>
            </a:tbl>
          </a:graphicData>
        </a:graphic>
      </p:graphicFrame>
      <p:graphicFrame>
        <p:nvGraphicFramePr>
          <p:cNvPr id="6" name="Content Placeholder 4"/>
          <p:cNvGraphicFramePr>
            <a:graphicFrameLocks/>
          </p:cNvGraphicFramePr>
          <p:nvPr/>
        </p:nvGraphicFramePr>
        <p:xfrm>
          <a:off x="467544" y="3429000"/>
          <a:ext cx="8229600" cy="3291840"/>
        </p:xfrm>
        <a:graphic>
          <a:graphicData uri="http://schemas.openxmlformats.org/drawingml/2006/table">
            <a:tbl>
              <a:tblPr firstRow="1" bandRow="1">
                <a:tableStyleId>{5C22544A-7EE6-4342-B048-85BDC9FD1C3A}</a:tableStyleId>
              </a:tblPr>
              <a:tblGrid>
                <a:gridCol w="2160240"/>
                <a:gridCol w="3326160"/>
                <a:gridCol w="2743200"/>
              </a:tblGrid>
              <a:tr h="370840">
                <a:tc>
                  <a:txBody>
                    <a:bodyPr/>
                    <a:lstStyle/>
                    <a:p>
                      <a:r>
                        <a:rPr lang="sr-Latn-RS" sz="1600" dirty="0" smtClean="0"/>
                        <a:t>2014-2015</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Eötvös</a:t>
                      </a:r>
                      <a:r>
                        <a:rPr lang="en-US" sz="1600" dirty="0" smtClean="0"/>
                        <a:t> </a:t>
                      </a:r>
                      <a:r>
                        <a:rPr lang="en-US" sz="1600" dirty="0" err="1" smtClean="0"/>
                        <a:t>Loránd</a:t>
                      </a:r>
                      <a:r>
                        <a:rPr lang="en-US" sz="1600" dirty="0" smtClean="0"/>
                        <a:t> University</a:t>
                      </a:r>
                      <a:r>
                        <a:rPr lang="sr-Latn-RS" sz="1600" dirty="0" smtClean="0"/>
                        <a:t>, Budapest, Hungary</a:t>
                      </a:r>
                      <a:endParaRPr lang="en-US" sz="1600" dirty="0" smtClean="0"/>
                    </a:p>
                    <a:p>
                      <a:r>
                        <a:rPr lang="sr-Latn-RS" sz="1600" dirty="0" smtClean="0"/>
                        <a:t>Visegrad Scholarship</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a:t>
                      </a:r>
                      <a:r>
                        <a:rPr lang="sr-Latn-RS" sz="1600" dirty="0" smtClean="0"/>
                        <a:t>ork</a:t>
                      </a:r>
                      <a:r>
                        <a:rPr lang="sr-Latn-RS" sz="1600" baseline="0" dirty="0" smtClean="0"/>
                        <a:t> on dormancybase</a:t>
                      </a:r>
                      <a:endParaRPr lang="en-US" sz="1600" dirty="0" smtClean="0"/>
                    </a:p>
                    <a:p>
                      <a:r>
                        <a:rPr lang="en-US" sz="1600" dirty="0" smtClean="0"/>
                        <a:t>S</a:t>
                      </a:r>
                      <a:r>
                        <a:rPr lang="sr-Latn-RS" sz="1600" dirty="0" smtClean="0"/>
                        <a:t>upervisor</a:t>
                      </a:r>
                    </a:p>
                    <a:p>
                      <a:r>
                        <a:rPr lang="sr-Latn-RS" sz="1600" dirty="0" smtClean="0"/>
                        <a:t>Dr. Eszter Ari, ELTE</a:t>
                      </a:r>
                      <a:endParaRPr lang="en-US" sz="1600" dirty="0"/>
                    </a:p>
                  </a:txBody>
                  <a:tcPr/>
                </a:tc>
              </a:tr>
              <a:tr h="370840">
                <a:tc>
                  <a:txBody>
                    <a:bodyPr/>
                    <a:lstStyle/>
                    <a:p>
                      <a:r>
                        <a:rPr lang="sr-Latn-RS" sz="1600" dirty="0" smtClean="0"/>
                        <a:t>2010-2011</a:t>
                      </a:r>
                      <a:endParaRPr lang="en-US" sz="1600" dirty="0"/>
                    </a:p>
                  </a:txBody>
                  <a:tcPr/>
                </a:tc>
                <a:tc>
                  <a:txBody>
                    <a:bodyPr/>
                    <a:lstStyle/>
                    <a:p>
                      <a:r>
                        <a:rPr lang="sr-Latn-RS" sz="1600" dirty="0" smtClean="0"/>
                        <a:t>Biology</a:t>
                      </a:r>
                      <a:r>
                        <a:rPr lang="sr-Latn-RS" sz="1600" baseline="0" dirty="0" smtClean="0"/>
                        <a:t> Centre of the Czech Academy of Science, Institute of Entomology</a:t>
                      </a:r>
                      <a:endParaRPr lang="sr-Latn-RS" sz="1600" dirty="0" smtClean="0"/>
                    </a:p>
                    <a:p>
                      <a:r>
                        <a:rPr lang="sr-Latn-RS" sz="1600" dirty="0" smtClean="0"/>
                        <a:t>Visegrad Scholarship</a:t>
                      </a:r>
                      <a:endParaRPr lang="en-US" sz="1600" dirty="0"/>
                    </a:p>
                  </a:txBody>
                  <a:tcPr/>
                </a:tc>
                <a:tc>
                  <a:txBody>
                    <a:bodyPr/>
                    <a:lstStyle/>
                    <a:p>
                      <a:r>
                        <a:rPr lang="en-US" sz="1600" dirty="0" smtClean="0"/>
                        <a:t>W</a:t>
                      </a:r>
                      <a:r>
                        <a:rPr lang="sr-Latn-RS" sz="1600" dirty="0" smtClean="0"/>
                        <a:t>ork</a:t>
                      </a:r>
                      <a:r>
                        <a:rPr lang="sr-Latn-RS" sz="1600" baseline="0" dirty="0" smtClean="0"/>
                        <a:t> on diapause in european corn borer</a:t>
                      </a:r>
                    </a:p>
                    <a:p>
                      <a:r>
                        <a:rPr lang="sr-Latn-RS" sz="1600" baseline="0" dirty="0" smtClean="0"/>
                        <a:t>Supervisor</a:t>
                      </a:r>
                    </a:p>
                    <a:p>
                      <a:r>
                        <a:rPr lang="en-US" sz="1600" baseline="0" dirty="0" smtClean="0"/>
                        <a:t>P</a:t>
                      </a:r>
                      <a:r>
                        <a:rPr lang="sr-Latn-RS" sz="1600" baseline="0" dirty="0" smtClean="0"/>
                        <a:t>rof. Dr. Vladimir Košta’l</a:t>
                      </a:r>
                      <a:endParaRPr lang="en-US" sz="1600" dirty="0"/>
                    </a:p>
                  </a:txBody>
                  <a:tcPr/>
                </a:tc>
              </a:tr>
              <a:tr h="370840">
                <a:tc>
                  <a:txBody>
                    <a:bodyPr/>
                    <a:lstStyle/>
                    <a:p>
                      <a:r>
                        <a:rPr lang="sr-Latn-RS" sz="1600" dirty="0" smtClean="0"/>
                        <a:t>2008</a:t>
                      </a:r>
                      <a:endParaRPr lang="en-US" sz="1600" dirty="0"/>
                    </a:p>
                  </a:txBody>
                  <a:tcPr/>
                </a:tc>
                <a:tc>
                  <a:txBody>
                    <a:bodyPr/>
                    <a:lstStyle/>
                    <a:p>
                      <a:r>
                        <a:rPr lang="sr-Latn-RS" sz="1600" dirty="0" smtClean="0"/>
                        <a:t>British Antarctic</a:t>
                      </a:r>
                      <a:r>
                        <a:rPr lang="sr-Latn-RS" sz="1600" baseline="0" dirty="0" smtClean="0"/>
                        <a:t> Survey</a:t>
                      </a:r>
                    </a:p>
                    <a:p>
                      <a:r>
                        <a:rPr lang="sr-Latn-RS" sz="1600" baseline="0" dirty="0" smtClean="0"/>
                        <a:t>Antarctic Genomic Laboratory</a:t>
                      </a:r>
                    </a:p>
                    <a:p>
                      <a:r>
                        <a:rPr lang="sr-Latn-RS" sz="1600" baseline="0" dirty="0" smtClean="0"/>
                        <a:t>6-month specialisation</a:t>
                      </a:r>
                      <a:endParaRPr lang="en-US" sz="1600" dirty="0"/>
                    </a:p>
                  </a:txBody>
                  <a:tcPr/>
                </a:tc>
                <a:tc>
                  <a:txBody>
                    <a:bodyPr/>
                    <a:lstStyle/>
                    <a:p>
                      <a:r>
                        <a:rPr lang="en-US" sz="1600" dirty="0" smtClean="0"/>
                        <a:t>W</a:t>
                      </a:r>
                      <a:r>
                        <a:rPr lang="sr-Latn-RS" sz="1600" dirty="0" smtClean="0"/>
                        <a:t>ork on </a:t>
                      </a:r>
                      <a:r>
                        <a:rPr lang="sr-Latn-RS" sz="1600" baseline="0" dirty="0" smtClean="0"/>
                        <a:t>cryoprotective dehydration, supervisor</a:t>
                      </a:r>
                    </a:p>
                    <a:p>
                      <a:r>
                        <a:rPr lang="sr-Latn-RS" sz="1600" baseline="0" dirty="0" smtClean="0"/>
                        <a:t>Dr. Melody Clark</a:t>
                      </a:r>
                      <a:endParaRPr lang="en-US" sz="1600" dirty="0"/>
                    </a:p>
                  </a:txBody>
                  <a:tcPr/>
                </a:tc>
              </a:tr>
              <a:tr h="370840">
                <a:tc>
                  <a:txBody>
                    <a:bodyPr/>
                    <a:lstStyle/>
                    <a:p>
                      <a:r>
                        <a:rPr lang="sr-Latn-RS" sz="1600" dirty="0" smtClean="0"/>
                        <a:t>2005</a:t>
                      </a:r>
                      <a:endParaRPr lang="en-US" sz="1600" dirty="0"/>
                    </a:p>
                  </a:txBody>
                  <a:tcPr/>
                </a:tc>
                <a:tc>
                  <a:txBody>
                    <a:bodyPr/>
                    <a:lstStyle/>
                    <a:p>
                      <a:r>
                        <a:rPr lang="sr-Latn-RS" sz="1600" dirty="0" smtClean="0"/>
                        <a:t>DAAD scholar</a:t>
                      </a:r>
                      <a:endParaRPr lang="en-US" sz="1600" dirty="0"/>
                    </a:p>
                  </a:txBody>
                  <a:tcPr/>
                </a:tc>
                <a:tc>
                  <a:txBody>
                    <a:bodyPr/>
                    <a:lstStyle/>
                    <a:p>
                      <a:r>
                        <a:rPr lang="sr-Latn-RS" sz="1600" dirty="0" smtClean="0"/>
                        <a:t>DID Berlin</a:t>
                      </a:r>
                    </a:p>
                    <a:p>
                      <a:r>
                        <a:rPr lang="sr-Latn-RS" sz="1600" dirty="0" smtClean="0"/>
                        <a:t>Botanic</a:t>
                      </a:r>
                      <a:r>
                        <a:rPr lang="sr-Latn-RS" sz="1600" baseline="0" dirty="0" smtClean="0"/>
                        <a:t> Garden Berlin</a:t>
                      </a:r>
                      <a:endParaRPr lang="en-US" sz="1600" dirty="0"/>
                    </a:p>
                  </a:txBody>
                  <a:tcPr/>
                </a:tc>
              </a:tr>
            </a:tbl>
          </a:graphicData>
        </a:graphic>
      </p:graphicFrame>
      <p:sp>
        <p:nvSpPr>
          <p:cNvPr id="7" name="TextBox 6"/>
          <p:cNvSpPr txBox="1"/>
          <p:nvPr/>
        </p:nvSpPr>
        <p:spPr>
          <a:xfrm>
            <a:off x="2771800" y="2852936"/>
            <a:ext cx="3570208" cy="584775"/>
          </a:xfrm>
          <a:prstGeom prst="rect">
            <a:avLst/>
          </a:prstGeom>
          <a:noFill/>
        </p:spPr>
        <p:txBody>
          <a:bodyPr wrap="none" rtlCol="0">
            <a:spAutoFit/>
          </a:bodyPr>
          <a:lstStyle/>
          <a:p>
            <a:pPr defTabSz="914400"/>
            <a:r>
              <a:rPr lang="sr-Latn-RS" sz="3200" b="1" dirty="0" smtClean="0">
                <a:solidFill>
                  <a:prstClr val="black"/>
                </a:solidFill>
              </a:rPr>
              <a:t>Study visists abroad</a:t>
            </a:r>
            <a:endParaRPr lang="en-US" sz="3200" b="1" dirty="0">
              <a:solidFill>
                <a:prstClr val="black"/>
              </a:solidFill>
            </a:endParaRPr>
          </a:p>
        </p:txBody>
      </p:sp>
    </p:spTree>
    <p:extLst>
      <p:ext uri="{BB962C8B-B14F-4D97-AF65-F5344CB8AC3E}">
        <p14:creationId xmlns:p14="http://schemas.microsoft.com/office/powerpoint/2010/main" val="21949427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3960440" cy="1143000"/>
          </a:xfrm>
        </p:spPr>
        <p:txBody>
          <a:bodyPr>
            <a:normAutofit fontScale="90000"/>
          </a:bodyPr>
          <a:lstStyle/>
          <a:p>
            <a:pPr algn="l"/>
            <a:r>
              <a:rPr lang="sr-Latn-RS" sz="4900" b="1" dirty="0" smtClean="0"/>
              <a:t>Current research</a:t>
            </a:r>
            <a:br>
              <a:rPr lang="sr-Latn-RS" sz="4900" b="1" dirty="0" smtClean="0"/>
            </a:br>
            <a:endParaRPr lang="fr-FR" sz="3600" b="1" dirty="0"/>
          </a:p>
        </p:txBody>
      </p:sp>
      <p:sp>
        <p:nvSpPr>
          <p:cNvPr id="4" name="Content Placeholder 3"/>
          <p:cNvSpPr>
            <a:spLocks noGrp="1"/>
          </p:cNvSpPr>
          <p:nvPr>
            <p:ph idx="1"/>
          </p:nvPr>
        </p:nvSpPr>
        <p:spPr>
          <a:xfrm>
            <a:off x="395536" y="1772816"/>
            <a:ext cx="8352928" cy="4525963"/>
          </a:xfrm>
        </p:spPr>
        <p:txBody>
          <a:bodyPr>
            <a:normAutofit/>
          </a:bodyPr>
          <a:lstStyle/>
          <a:p>
            <a:r>
              <a:rPr lang="sr-Latn-RS" sz="2400" b="1" dirty="0" smtClean="0"/>
              <a:t>DORMANCYbase – developing a database on gene and protein expression during dormancy in animals (dormancy.org)</a:t>
            </a:r>
          </a:p>
          <a:p>
            <a:endParaRPr lang="sr-Latn-RS" sz="2400" dirty="0" smtClean="0"/>
          </a:p>
          <a:p>
            <a:endParaRPr lang="sr-Latn-RS" sz="2400" dirty="0" smtClean="0"/>
          </a:p>
          <a:p>
            <a:r>
              <a:rPr lang="sr-Latn-RS" sz="2400" b="1" dirty="0" smtClean="0"/>
              <a:t>Biochemical and molecular processes governing animal dormancies and tolerance to extreme environments:</a:t>
            </a:r>
          </a:p>
          <a:p>
            <a:pPr lvl="1"/>
            <a:r>
              <a:rPr lang="en-US" sz="2000" dirty="0" smtClean="0"/>
              <a:t>G</a:t>
            </a:r>
            <a:r>
              <a:rPr lang="sr-Latn-RS" sz="2000" dirty="0" smtClean="0"/>
              <a:t>ene expression</a:t>
            </a:r>
          </a:p>
          <a:p>
            <a:pPr lvl="1"/>
            <a:r>
              <a:rPr lang="en-US" sz="2000" dirty="0" smtClean="0"/>
              <a:t>E</a:t>
            </a:r>
            <a:r>
              <a:rPr lang="sr-Latn-RS" sz="2000" dirty="0" smtClean="0"/>
              <a:t>nzyme activity</a:t>
            </a:r>
          </a:p>
          <a:p>
            <a:pPr lvl="1"/>
            <a:r>
              <a:rPr lang="sr-Latn-RS" sz="2000" dirty="0" smtClean="0"/>
              <a:t>Metabolomics </a:t>
            </a:r>
          </a:p>
        </p:txBody>
      </p:sp>
      <p:grpSp>
        <p:nvGrpSpPr>
          <p:cNvPr id="8" name="Group 7"/>
          <p:cNvGrpSpPr/>
          <p:nvPr/>
        </p:nvGrpSpPr>
        <p:grpSpPr>
          <a:xfrm>
            <a:off x="3059832" y="188640"/>
            <a:ext cx="4114800" cy="1429719"/>
            <a:chOff x="152400" y="5334000"/>
            <a:chExt cx="4114800" cy="1429719"/>
          </a:xfrm>
        </p:grpSpPr>
        <p:pic>
          <p:nvPicPr>
            <p:cNvPr id="9" name="Picture 2" descr="G:\DIAPAUSE\FUNCT GENOM MAX PLANCK berlin\bannerheader.png"/>
            <p:cNvPicPr>
              <a:picLocks noChangeAspect="1" noChangeArrowheads="1"/>
            </p:cNvPicPr>
            <p:nvPr/>
          </p:nvPicPr>
          <p:blipFill>
            <a:blip r:embed="rId2" cstate="print"/>
            <a:srcRect/>
            <a:stretch>
              <a:fillRect/>
            </a:stretch>
          </p:blipFill>
          <p:spPr bwMode="auto">
            <a:xfrm>
              <a:off x="152400" y="5867400"/>
              <a:ext cx="4114800" cy="89631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5" descr="G:\DIAPAUSE\diapause.gif"/>
            <p:cNvPicPr>
              <a:picLocks noChangeAspect="1" noChangeArrowheads="1"/>
            </p:cNvPicPr>
            <p:nvPr/>
          </p:nvPicPr>
          <p:blipFill>
            <a:blip r:embed="rId3" cstate="print"/>
            <a:srcRect/>
            <a:stretch>
              <a:fillRect/>
            </a:stretch>
          </p:blipFill>
          <p:spPr bwMode="auto">
            <a:xfrm>
              <a:off x="990600" y="5334000"/>
              <a:ext cx="3276600" cy="799689"/>
            </a:xfrm>
            <a:prstGeom prst="rect">
              <a:avLst/>
            </a:prstGeom>
            <a:noFill/>
          </p:spPr>
        </p:pic>
      </p:grpSp>
      <p:pic>
        <p:nvPicPr>
          <p:cNvPr id="11" name="Picture 3" descr="G:\DIAPAUSE\wb5.png"/>
          <p:cNvPicPr>
            <a:picLocks noChangeAspect="1" noChangeArrowheads="1"/>
          </p:cNvPicPr>
          <p:nvPr/>
        </p:nvPicPr>
        <p:blipFill>
          <a:blip r:embed="rId4" cstate="print"/>
          <a:srcRect/>
          <a:stretch>
            <a:fillRect/>
          </a:stretch>
        </p:blipFill>
        <p:spPr bwMode="auto">
          <a:xfrm rot="16200000">
            <a:off x="7368728" y="2412256"/>
            <a:ext cx="1659136" cy="1244352"/>
          </a:xfrm>
          <a:prstGeom prst="rect">
            <a:avLst/>
          </a:prstGeom>
          <a:noFill/>
        </p:spPr>
      </p:pic>
      <p:pic>
        <p:nvPicPr>
          <p:cNvPr id="12" name="Picture 4" descr="G:\DIAPAUSE\24358930015_large.jpg"/>
          <p:cNvPicPr>
            <a:picLocks noChangeAspect="1" noChangeArrowheads="1"/>
          </p:cNvPicPr>
          <p:nvPr/>
        </p:nvPicPr>
        <p:blipFill>
          <a:blip r:embed="rId5" cstate="print"/>
          <a:srcRect/>
          <a:stretch>
            <a:fillRect/>
          </a:stretch>
        </p:blipFill>
        <p:spPr bwMode="auto">
          <a:xfrm>
            <a:off x="7668344" y="260648"/>
            <a:ext cx="914400" cy="1219908"/>
          </a:xfrm>
          <a:prstGeom prst="rect">
            <a:avLst/>
          </a:prstGeom>
          <a:noFill/>
        </p:spPr>
      </p:pic>
      <p:grpSp>
        <p:nvGrpSpPr>
          <p:cNvPr id="13" name="Group 12"/>
          <p:cNvGrpSpPr/>
          <p:nvPr/>
        </p:nvGrpSpPr>
        <p:grpSpPr>
          <a:xfrm>
            <a:off x="4716016" y="4653136"/>
            <a:ext cx="4248472" cy="2044824"/>
            <a:chOff x="5410200" y="4876800"/>
            <a:chExt cx="3592285" cy="1828800"/>
          </a:xfrm>
        </p:grpSpPr>
        <p:pic>
          <p:nvPicPr>
            <p:cNvPr id="14" name="Picture 6" descr="http://media.eurekalert.org/multimedia_prod/pub/web/3639_web.jpg"/>
            <p:cNvPicPr>
              <a:picLocks noChangeAspect="1" noChangeArrowheads="1"/>
            </p:cNvPicPr>
            <p:nvPr/>
          </p:nvPicPr>
          <p:blipFill>
            <a:blip r:embed="rId6" cstate="print"/>
            <a:srcRect/>
            <a:stretch>
              <a:fillRect/>
            </a:stretch>
          </p:blipFill>
          <p:spPr bwMode="auto">
            <a:xfrm>
              <a:off x="7696200" y="4876800"/>
              <a:ext cx="1306285" cy="1828800"/>
            </a:xfrm>
            <a:prstGeom prst="rect">
              <a:avLst/>
            </a:prstGeom>
            <a:noFill/>
          </p:spPr>
        </p:pic>
        <p:pic>
          <p:nvPicPr>
            <p:cNvPr id="15" name="Picture 7" descr="F:\NOVI RACUNAR\LABORATORIJA\SLIKE IZ LABORATORIJE\slike Arktik\SSL10290.JPG"/>
            <p:cNvPicPr>
              <a:picLocks noChangeAspect="1" noChangeArrowheads="1"/>
            </p:cNvPicPr>
            <p:nvPr/>
          </p:nvPicPr>
          <p:blipFill>
            <a:blip r:embed="rId7" cstate="print"/>
            <a:srcRect/>
            <a:stretch>
              <a:fillRect/>
            </a:stretch>
          </p:blipFill>
          <p:spPr bwMode="auto">
            <a:xfrm>
              <a:off x="5410200" y="5162550"/>
              <a:ext cx="2057400" cy="1543050"/>
            </a:xfrm>
            <a:prstGeom prst="rect">
              <a:avLst/>
            </a:prstGeom>
            <a:noFill/>
          </p:spPr>
        </p:pic>
      </p:grpSp>
    </p:spTree>
    <p:extLst>
      <p:ext uri="{BB962C8B-B14F-4D97-AF65-F5344CB8AC3E}">
        <p14:creationId xmlns:p14="http://schemas.microsoft.com/office/powerpoint/2010/main" val="201419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3" name="Content Placeholder 2"/>
          <p:cNvSpPr>
            <a:spLocks noGrp="1"/>
          </p:cNvSpPr>
          <p:nvPr>
            <p:ph idx="1"/>
          </p:nvPr>
        </p:nvSpPr>
        <p:spPr/>
        <p:txBody>
          <a:bodyPr/>
          <a:lstStyle/>
          <a:p>
            <a:endParaRPr lang="sr-Latn-RS" dirty="0" smtClean="0"/>
          </a:p>
          <a:p>
            <a:endParaRPr lang="sr-Latn-RS" dirty="0" smtClean="0"/>
          </a:p>
          <a:p>
            <a:r>
              <a:rPr lang="sr-Latn-RS" dirty="0" smtClean="0"/>
              <a:t>Aquatic toxicology and hydrobiology, mainly during my BSc studies and Grammar school</a:t>
            </a:r>
            <a:endParaRPr lang="en-US" dirty="0"/>
          </a:p>
        </p:txBody>
      </p:sp>
    </p:spTree>
    <p:extLst>
      <p:ext uri="{BB962C8B-B14F-4D97-AF65-F5344CB8AC3E}">
        <p14:creationId xmlns:p14="http://schemas.microsoft.com/office/powerpoint/2010/main" val="13824567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Content Placeholder 2"/>
          <p:cNvSpPr>
            <a:spLocks noGrp="1"/>
          </p:cNvSpPr>
          <p:nvPr>
            <p:ph idx="1"/>
          </p:nvPr>
        </p:nvSpPr>
        <p:spPr/>
        <p:txBody>
          <a:bodyPr>
            <a:normAutofit/>
          </a:bodyPr>
          <a:lstStyle/>
          <a:p>
            <a:r>
              <a:rPr lang="en-US" dirty="0" smtClean="0"/>
              <a:t>T</a:t>
            </a:r>
            <a:r>
              <a:rPr lang="sr-Latn-RS" dirty="0" smtClean="0"/>
              <a:t>o become more familiar with resources and tools related to signalling pathways and networks as well as with basics of modelling of </a:t>
            </a:r>
            <a:r>
              <a:rPr lang="en-US" dirty="0" smtClean="0"/>
              <a:t>signaling events. </a:t>
            </a:r>
            <a:endParaRPr lang="sr-Latn-RS" dirty="0" smtClean="0"/>
          </a:p>
          <a:p>
            <a:endParaRPr lang="sr-Latn-RS" dirty="0" smtClean="0"/>
          </a:p>
          <a:p>
            <a:r>
              <a:rPr lang="sr-Latn-RS" dirty="0" smtClean="0"/>
              <a:t>To explore potential to use data from dormancybase to model signaling pathways and networks in animal dormancies</a:t>
            </a:r>
          </a:p>
        </p:txBody>
      </p:sp>
    </p:spTree>
    <p:extLst>
      <p:ext uri="{BB962C8B-B14F-4D97-AF65-F5344CB8AC3E}">
        <p14:creationId xmlns:p14="http://schemas.microsoft.com/office/powerpoint/2010/main" val="11724190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smtClean="0"/>
              <a:t>Alberto Santos Delgado</a:t>
            </a:r>
            <a:br>
              <a:rPr lang="fr-FR" dirty="0" smtClean="0"/>
            </a:br>
            <a:r>
              <a:rPr lang="fr-FR" dirty="0" err="1" smtClean="0"/>
              <a:t>PhD</a:t>
            </a:r>
            <a:r>
              <a:rPr lang="fr-FR" dirty="0" smtClean="0"/>
              <a:t> </a:t>
            </a:r>
            <a:r>
              <a:rPr lang="fr-FR" dirty="0" err="1" smtClean="0"/>
              <a:t>student</a:t>
            </a:r>
            <a:r>
              <a:rPr lang="fr-FR" dirty="0" smtClean="0"/>
              <a:t/>
            </a:r>
            <a:br>
              <a:rPr lang="fr-FR" dirty="0" smtClean="0"/>
            </a:br>
            <a:r>
              <a:rPr lang="fr-FR" sz="3600" dirty="0" smtClean="0"/>
              <a:t>The Novo </a:t>
            </a:r>
            <a:r>
              <a:rPr lang="fr-FR" sz="3600" dirty="0" err="1" smtClean="0"/>
              <a:t>Nordisk</a:t>
            </a:r>
            <a:r>
              <a:rPr lang="fr-FR" sz="3600" dirty="0" smtClean="0"/>
              <a:t> Center for </a:t>
            </a:r>
            <a:r>
              <a:rPr lang="fr-FR" sz="3600" dirty="0" err="1" smtClean="0"/>
              <a:t>Protein</a:t>
            </a:r>
            <a:r>
              <a:rPr lang="fr-FR" sz="3600" dirty="0" smtClean="0"/>
              <a:t> </a:t>
            </a:r>
            <a:r>
              <a:rPr lang="fr-FR" sz="3600" dirty="0" err="1" smtClean="0"/>
              <a:t>Research</a:t>
            </a:r>
            <a:r>
              <a:rPr lang="fr-FR" dirty="0" smtClean="0"/>
              <a:t/>
            </a:r>
            <a:br>
              <a:rPr lang="fr-FR"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26948924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grpSp>
        <p:nvGrpSpPr>
          <p:cNvPr id="9" name="Agrupar 8"/>
          <p:cNvGrpSpPr/>
          <p:nvPr/>
        </p:nvGrpSpPr>
        <p:grpSpPr>
          <a:xfrm>
            <a:off x="1259632" y="2348880"/>
            <a:ext cx="6787008" cy="2538863"/>
            <a:chOff x="1259632" y="2391271"/>
            <a:chExt cx="6787008" cy="2538863"/>
          </a:xfrm>
        </p:grpSpPr>
        <p:sp>
          <p:nvSpPr>
            <p:cNvPr id="7" name="Rectángulo 6"/>
            <p:cNvSpPr/>
            <p:nvPr/>
          </p:nvSpPr>
          <p:spPr>
            <a:xfrm>
              <a:off x="1259632" y="2391271"/>
              <a:ext cx="6768752" cy="1200328"/>
            </a:xfrm>
            <a:prstGeom prst="rect">
              <a:avLst/>
            </a:prstGeom>
          </p:spPr>
          <p:txBody>
            <a:bodyPr wrap="square">
              <a:spAutoFit/>
            </a:bodyPr>
            <a:lstStyle/>
            <a:p>
              <a:pPr algn="ctr" defTabSz="914400"/>
              <a:r>
                <a:rPr lang="en-GB" sz="2400" b="1" dirty="0">
                  <a:solidFill>
                    <a:prstClr val="black"/>
                  </a:solidFill>
                </a:rPr>
                <a:t>MSc in Bioinformatics for Health Sciences</a:t>
              </a:r>
              <a:endParaRPr lang="en-GB" sz="2400" dirty="0">
                <a:solidFill>
                  <a:prstClr val="black"/>
                </a:solidFill>
              </a:endParaRPr>
            </a:p>
            <a:p>
              <a:pPr algn="ctr" defTabSz="914400"/>
              <a:r>
                <a:rPr lang="en-GB" sz="2400" i="1" dirty="0" err="1">
                  <a:solidFill>
                    <a:prstClr val="black"/>
                  </a:solidFill>
                </a:rPr>
                <a:t>Universitat</a:t>
              </a:r>
              <a:r>
                <a:rPr lang="en-GB" sz="2400" i="1" dirty="0">
                  <a:solidFill>
                    <a:prstClr val="black"/>
                  </a:solidFill>
                </a:rPr>
                <a:t> </a:t>
              </a:r>
              <a:r>
                <a:rPr lang="en-GB" sz="2400" i="1" dirty="0" err="1">
                  <a:solidFill>
                    <a:prstClr val="black"/>
                  </a:solidFill>
                </a:rPr>
                <a:t>Pompeu</a:t>
              </a:r>
              <a:r>
                <a:rPr lang="en-GB" sz="2400" i="1" dirty="0">
                  <a:solidFill>
                    <a:prstClr val="black"/>
                  </a:solidFill>
                </a:rPr>
                <a:t> </a:t>
              </a:r>
              <a:r>
                <a:rPr lang="en-GB" sz="2400" i="1" dirty="0" err="1" smtClean="0">
                  <a:solidFill>
                    <a:prstClr val="black"/>
                  </a:solidFill>
                </a:rPr>
                <a:t>Fabra</a:t>
              </a:r>
              <a:endParaRPr lang="en-GB" sz="2400" i="1" dirty="0" smtClean="0">
                <a:solidFill>
                  <a:prstClr val="black"/>
                </a:solidFill>
              </a:endParaRPr>
            </a:p>
            <a:p>
              <a:pPr algn="ctr" defTabSz="914400"/>
              <a:r>
                <a:rPr lang="en-GB" sz="2400" i="1" dirty="0" smtClean="0">
                  <a:solidFill>
                    <a:prstClr val="black"/>
                  </a:solidFill>
                </a:rPr>
                <a:t>Barcelona </a:t>
              </a:r>
              <a:r>
                <a:rPr lang="en-GB" sz="2400" i="1" dirty="0">
                  <a:solidFill>
                    <a:prstClr val="black"/>
                  </a:solidFill>
                </a:rPr>
                <a:t>(Spain)</a:t>
              </a:r>
              <a:r>
                <a:rPr lang="en-GB" sz="2400" dirty="0">
                  <a:solidFill>
                    <a:prstClr val="black"/>
                  </a:solidFill>
                </a:rPr>
                <a:t> </a:t>
              </a:r>
            </a:p>
          </p:txBody>
        </p:sp>
        <p:sp>
          <p:nvSpPr>
            <p:cNvPr id="8" name="Rectángulo 7"/>
            <p:cNvSpPr/>
            <p:nvPr/>
          </p:nvSpPr>
          <p:spPr>
            <a:xfrm>
              <a:off x="1277888" y="3729806"/>
              <a:ext cx="6768752" cy="1200328"/>
            </a:xfrm>
            <a:prstGeom prst="rect">
              <a:avLst/>
            </a:prstGeom>
          </p:spPr>
          <p:txBody>
            <a:bodyPr wrap="square">
              <a:spAutoFit/>
            </a:bodyPr>
            <a:lstStyle/>
            <a:p>
              <a:pPr algn="ctr" defTabSz="914400"/>
              <a:r>
                <a:rPr lang="en-GB" sz="2400" b="1" dirty="0">
                  <a:solidFill>
                    <a:prstClr val="black"/>
                  </a:solidFill>
                </a:rPr>
                <a:t>Computer Engineering</a:t>
              </a:r>
              <a:endParaRPr lang="en-GB" sz="2400" dirty="0">
                <a:solidFill>
                  <a:prstClr val="black"/>
                </a:solidFill>
              </a:endParaRPr>
            </a:p>
            <a:p>
              <a:pPr algn="ctr" defTabSz="914400"/>
              <a:r>
                <a:rPr lang="en-GB" sz="2400" i="1" dirty="0">
                  <a:solidFill>
                    <a:prstClr val="black"/>
                  </a:solidFill>
                </a:rPr>
                <a:t>Universidad </a:t>
              </a:r>
              <a:r>
                <a:rPr lang="en-GB" sz="2400" i="1" dirty="0" err="1">
                  <a:solidFill>
                    <a:prstClr val="black"/>
                  </a:solidFill>
                </a:rPr>
                <a:t>Politécnica</a:t>
              </a:r>
              <a:r>
                <a:rPr lang="en-GB" sz="2400" i="1" dirty="0">
                  <a:solidFill>
                    <a:prstClr val="black"/>
                  </a:solidFill>
                </a:rPr>
                <a:t> de </a:t>
              </a:r>
              <a:r>
                <a:rPr lang="en-GB" sz="2400" i="1" dirty="0" smtClean="0">
                  <a:solidFill>
                    <a:prstClr val="black"/>
                  </a:solidFill>
                </a:rPr>
                <a:t>Valencia</a:t>
              </a:r>
            </a:p>
            <a:p>
              <a:pPr algn="ctr" defTabSz="914400"/>
              <a:r>
                <a:rPr lang="en-GB" sz="2400" i="1" dirty="0" smtClean="0">
                  <a:solidFill>
                    <a:prstClr val="black"/>
                  </a:solidFill>
                </a:rPr>
                <a:t>Valencia </a:t>
              </a:r>
              <a:r>
                <a:rPr lang="en-GB" sz="2400" i="1" dirty="0">
                  <a:solidFill>
                    <a:prstClr val="black"/>
                  </a:solidFill>
                </a:rPr>
                <a:t>(Spain)</a:t>
              </a:r>
              <a:r>
                <a:rPr lang="en-GB" sz="2400" dirty="0">
                  <a:solidFill>
                    <a:prstClr val="black"/>
                  </a:solidFill>
                </a:rPr>
                <a:t> </a:t>
              </a:r>
            </a:p>
          </p:txBody>
        </p:sp>
      </p:grpSp>
    </p:spTree>
    <p:extLst>
      <p:ext uri="{BB962C8B-B14F-4D97-AF65-F5344CB8AC3E}">
        <p14:creationId xmlns:p14="http://schemas.microsoft.com/office/powerpoint/2010/main" val="23316840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1143000"/>
          </a:xfrm>
        </p:spPr>
        <p:txBody>
          <a:bodyPr>
            <a:normAutofit fontScale="90000"/>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Rectángulo 2"/>
          <p:cNvSpPr/>
          <p:nvPr/>
        </p:nvSpPr>
        <p:spPr>
          <a:xfrm>
            <a:off x="1547664" y="1340768"/>
            <a:ext cx="6048672" cy="2246769"/>
          </a:xfrm>
          <a:prstGeom prst="rect">
            <a:avLst/>
          </a:prstGeom>
        </p:spPr>
        <p:txBody>
          <a:bodyPr wrap="square">
            <a:spAutoFit/>
          </a:bodyPr>
          <a:lstStyle/>
          <a:p>
            <a:pPr defTabSz="914400"/>
            <a:r>
              <a:rPr lang="en-GB" sz="3200" b="1" dirty="0" smtClean="0">
                <a:solidFill>
                  <a:prstClr val="black"/>
                </a:solidFill>
              </a:rPr>
              <a:t>Focus on</a:t>
            </a:r>
          </a:p>
          <a:p>
            <a:pPr defTabSz="914400"/>
            <a:endParaRPr lang="en-GB" dirty="0" smtClean="0">
              <a:solidFill>
                <a:prstClr val="black"/>
              </a:solidFill>
            </a:endParaRPr>
          </a:p>
          <a:p>
            <a:pPr algn="ctr" defTabSz="914400"/>
            <a:r>
              <a:rPr lang="en-GB" dirty="0" smtClean="0">
                <a:solidFill>
                  <a:prstClr val="black"/>
                </a:solidFill>
              </a:rPr>
              <a:t>Cellular </a:t>
            </a:r>
            <a:r>
              <a:rPr lang="en-GB" dirty="0">
                <a:solidFill>
                  <a:prstClr val="black"/>
                </a:solidFill>
              </a:rPr>
              <a:t>network </a:t>
            </a:r>
            <a:r>
              <a:rPr lang="en-GB" dirty="0" smtClean="0">
                <a:solidFill>
                  <a:prstClr val="black"/>
                </a:solidFill>
              </a:rPr>
              <a:t>biology</a:t>
            </a:r>
          </a:p>
          <a:p>
            <a:pPr algn="ctr" defTabSz="914400"/>
            <a:endParaRPr lang="en-GB" dirty="0" smtClean="0">
              <a:solidFill>
                <a:prstClr val="black"/>
              </a:solidFill>
            </a:endParaRPr>
          </a:p>
          <a:p>
            <a:pPr algn="ctr" defTabSz="914400"/>
            <a:r>
              <a:rPr lang="en-GB" dirty="0" smtClean="0">
                <a:solidFill>
                  <a:prstClr val="black"/>
                </a:solidFill>
              </a:rPr>
              <a:t>Analysis </a:t>
            </a:r>
            <a:r>
              <a:rPr lang="en-GB" dirty="0">
                <a:solidFill>
                  <a:prstClr val="black"/>
                </a:solidFill>
              </a:rPr>
              <a:t>and interpretation of high-throughput data </a:t>
            </a:r>
            <a:endParaRPr lang="en-GB" dirty="0" smtClean="0">
              <a:solidFill>
                <a:prstClr val="black"/>
              </a:solidFill>
            </a:endParaRPr>
          </a:p>
          <a:p>
            <a:pPr algn="ctr" defTabSz="914400"/>
            <a:endParaRPr lang="en-GB" dirty="0" smtClean="0">
              <a:solidFill>
                <a:prstClr val="black"/>
              </a:solidFill>
            </a:endParaRPr>
          </a:p>
          <a:p>
            <a:pPr algn="ctr" defTabSz="914400"/>
            <a:r>
              <a:rPr lang="en-GB" dirty="0" smtClean="0">
                <a:solidFill>
                  <a:prstClr val="black"/>
                </a:solidFill>
              </a:rPr>
              <a:t>Identification of relevant phosphorylation</a:t>
            </a:r>
            <a:r>
              <a:rPr lang="en-GB" dirty="0">
                <a:solidFill>
                  <a:prstClr val="black"/>
                </a:solidFill>
              </a:rPr>
              <a:t>-dependent </a:t>
            </a:r>
            <a:r>
              <a:rPr lang="en-GB" dirty="0" smtClean="0">
                <a:solidFill>
                  <a:prstClr val="black"/>
                </a:solidFill>
              </a:rPr>
              <a:t>signaling</a:t>
            </a:r>
            <a:endParaRPr lang="en-GB" dirty="0">
              <a:solidFill>
                <a:prstClr val="black"/>
              </a:solidFill>
            </a:endParaRPr>
          </a:p>
        </p:txBody>
      </p:sp>
      <p:pic>
        <p:nvPicPr>
          <p:cNvPr id="4" name="Imagen 3" descr="cyt_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703826"/>
            <a:ext cx="5704014" cy="3148453"/>
          </a:xfrm>
          <a:prstGeom prst="rect">
            <a:avLst/>
          </a:prstGeom>
        </p:spPr>
      </p:pic>
    </p:spTree>
    <p:extLst>
      <p:ext uri="{BB962C8B-B14F-4D97-AF65-F5344CB8AC3E}">
        <p14:creationId xmlns:p14="http://schemas.microsoft.com/office/powerpoint/2010/main" val="40145417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0466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3" name="Rectángulo 2"/>
          <p:cNvSpPr/>
          <p:nvPr/>
        </p:nvSpPr>
        <p:spPr>
          <a:xfrm>
            <a:off x="2987824" y="5517232"/>
            <a:ext cx="4572000" cy="1077218"/>
          </a:xfrm>
          <a:prstGeom prst="rect">
            <a:avLst/>
          </a:prstGeom>
        </p:spPr>
        <p:txBody>
          <a:bodyPr>
            <a:spAutoFit/>
          </a:bodyPr>
          <a:lstStyle/>
          <a:p>
            <a:pPr defTabSz="914400"/>
            <a:r>
              <a:rPr lang="en-GB" sz="2800" b="1" dirty="0" err="1" smtClean="0">
                <a:solidFill>
                  <a:prstClr val="black"/>
                </a:solidFill>
              </a:rPr>
              <a:t>IntOGen</a:t>
            </a:r>
            <a:r>
              <a:rPr lang="en-GB" sz="2800" b="1" dirty="0">
                <a:solidFill>
                  <a:prstClr val="black"/>
                </a:solidFill>
              </a:rPr>
              <a:t>-mutations</a:t>
            </a:r>
            <a:r>
              <a:rPr lang="en-GB" dirty="0">
                <a:solidFill>
                  <a:prstClr val="black"/>
                </a:solidFill>
              </a:rPr>
              <a:t> </a:t>
            </a:r>
            <a:r>
              <a:rPr lang="en-GB" dirty="0" smtClean="0">
                <a:solidFill>
                  <a:prstClr val="black"/>
                </a:solidFill>
              </a:rPr>
              <a:t>platform which summarizes </a:t>
            </a:r>
            <a:r>
              <a:rPr lang="en-GB" dirty="0">
                <a:solidFill>
                  <a:prstClr val="black"/>
                </a:solidFill>
              </a:rPr>
              <a:t>somatic mutations, genes and pathways involved in </a:t>
            </a:r>
            <a:r>
              <a:rPr lang="en-GB" dirty="0" err="1" smtClean="0">
                <a:solidFill>
                  <a:prstClr val="black"/>
                </a:solidFill>
              </a:rPr>
              <a:t>tumorigenesis</a:t>
            </a:r>
            <a:endParaRPr lang="en-GB" dirty="0">
              <a:solidFill>
                <a:prstClr val="black"/>
              </a:solidFill>
            </a:endParaRPr>
          </a:p>
        </p:txBody>
      </p:sp>
      <p:sp>
        <p:nvSpPr>
          <p:cNvPr id="7" name="Rectángulo 6"/>
          <p:cNvSpPr/>
          <p:nvPr/>
        </p:nvSpPr>
        <p:spPr>
          <a:xfrm>
            <a:off x="2195736" y="3429000"/>
            <a:ext cx="4572000" cy="861774"/>
          </a:xfrm>
          <a:prstGeom prst="rect">
            <a:avLst/>
          </a:prstGeom>
        </p:spPr>
        <p:txBody>
          <a:bodyPr>
            <a:spAutoFit/>
          </a:bodyPr>
          <a:lstStyle/>
          <a:p>
            <a:pPr defTabSz="914400"/>
            <a:r>
              <a:rPr lang="en-GB" sz="3200" b="1" dirty="0" smtClean="0">
                <a:solidFill>
                  <a:prstClr val="black"/>
                </a:solidFill>
              </a:rPr>
              <a:t>TISSUES</a:t>
            </a:r>
            <a:r>
              <a:rPr lang="en-GB" dirty="0" smtClean="0">
                <a:solidFill>
                  <a:prstClr val="black"/>
                </a:solidFill>
              </a:rPr>
              <a:t> a resource of gene–tissue associations </a:t>
            </a:r>
            <a:endParaRPr lang="en-GB" dirty="0">
              <a:solidFill>
                <a:prstClr val="black"/>
              </a:solidFill>
            </a:endParaRPr>
          </a:p>
        </p:txBody>
      </p:sp>
      <p:pic>
        <p:nvPicPr>
          <p:cNvPr id="4" name="Imagen 3"/>
          <p:cNvPicPr>
            <a:picLocks noChangeAspect="1"/>
          </p:cNvPicPr>
          <p:nvPr/>
        </p:nvPicPr>
        <p:blipFill>
          <a:blip r:embed="rId3"/>
          <a:stretch>
            <a:fillRect/>
          </a:stretch>
        </p:blipFill>
        <p:spPr>
          <a:xfrm>
            <a:off x="6372200" y="2564904"/>
            <a:ext cx="2171302" cy="2564904"/>
          </a:xfrm>
          <a:prstGeom prst="rect">
            <a:avLst/>
          </a:prstGeom>
        </p:spPr>
      </p:pic>
      <p:pic>
        <p:nvPicPr>
          <p:cNvPr id="8" name="Imagen 7" descr="Screen Shot 2016-01-15 at 21.4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052736"/>
            <a:ext cx="2445668" cy="1777733"/>
          </a:xfrm>
          <a:prstGeom prst="rect">
            <a:avLst/>
          </a:prstGeom>
        </p:spPr>
      </p:pic>
      <p:sp>
        <p:nvSpPr>
          <p:cNvPr id="5" name="Rectángulo 4"/>
          <p:cNvSpPr/>
          <p:nvPr/>
        </p:nvSpPr>
        <p:spPr>
          <a:xfrm>
            <a:off x="2555776" y="1484784"/>
            <a:ext cx="4572000" cy="861774"/>
          </a:xfrm>
          <a:prstGeom prst="rect">
            <a:avLst/>
          </a:prstGeom>
        </p:spPr>
        <p:txBody>
          <a:bodyPr>
            <a:spAutoFit/>
          </a:bodyPr>
          <a:lstStyle/>
          <a:p>
            <a:pPr defTabSz="914400"/>
            <a:r>
              <a:rPr lang="en-GB" sz="3200" b="1" dirty="0" err="1" smtClean="0">
                <a:solidFill>
                  <a:prstClr val="black"/>
                </a:solidFill>
              </a:rPr>
              <a:t>Cyclebase.org</a:t>
            </a:r>
            <a:r>
              <a:rPr lang="en-GB" dirty="0" smtClean="0">
                <a:solidFill>
                  <a:prstClr val="black"/>
                </a:solidFill>
              </a:rPr>
              <a:t> a database on cell-cycle regulation and phenotypes</a:t>
            </a:r>
            <a:endParaRPr lang="en-GB" dirty="0">
              <a:solidFill>
                <a:prstClr val="black"/>
              </a:solidFill>
            </a:endParaRPr>
          </a:p>
        </p:txBody>
      </p:sp>
      <p:pic>
        <p:nvPicPr>
          <p:cNvPr id="9" name="Imagen 8" descr="Screen Shot 2016-01-15 at 21.46.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41168"/>
            <a:ext cx="3060204" cy="1611675"/>
          </a:xfrm>
          <a:prstGeom prst="rect">
            <a:avLst/>
          </a:prstGeom>
        </p:spPr>
      </p:pic>
      <p:sp>
        <p:nvSpPr>
          <p:cNvPr id="11" name="Rectángulo 10"/>
          <p:cNvSpPr/>
          <p:nvPr/>
        </p:nvSpPr>
        <p:spPr>
          <a:xfrm>
            <a:off x="6516216" y="6237312"/>
            <a:ext cx="2281294" cy="338554"/>
          </a:xfrm>
          <a:prstGeom prst="rect">
            <a:avLst/>
          </a:prstGeom>
        </p:spPr>
        <p:txBody>
          <a:bodyPr wrap="none">
            <a:spAutoFit/>
          </a:bodyPr>
          <a:lstStyle/>
          <a:p>
            <a:pPr defTabSz="914400"/>
            <a:r>
              <a:rPr lang="en-GB" sz="1600" dirty="0">
                <a:solidFill>
                  <a:prstClr val="black"/>
                </a:solidFill>
                <a:hlinkClick r:id="rId6"/>
              </a:rPr>
              <a:t>http://www.intogen.org</a:t>
            </a:r>
            <a:r>
              <a:rPr lang="en-GB" sz="1600" dirty="0" smtClean="0">
                <a:solidFill>
                  <a:prstClr val="black"/>
                </a:solidFill>
                <a:hlinkClick r:id="rId6"/>
              </a:rPr>
              <a:t>/</a:t>
            </a:r>
            <a:endParaRPr lang="en-GB" sz="1600" dirty="0">
              <a:solidFill>
                <a:prstClr val="black"/>
              </a:solidFill>
            </a:endParaRPr>
          </a:p>
        </p:txBody>
      </p:sp>
      <p:sp>
        <p:nvSpPr>
          <p:cNvPr id="13" name="Rectángulo 12"/>
          <p:cNvSpPr/>
          <p:nvPr/>
        </p:nvSpPr>
        <p:spPr>
          <a:xfrm>
            <a:off x="3491880" y="3933056"/>
            <a:ext cx="2570235" cy="338554"/>
          </a:xfrm>
          <a:prstGeom prst="rect">
            <a:avLst/>
          </a:prstGeom>
        </p:spPr>
        <p:txBody>
          <a:bodyPr wrap="none">
            <a:spAutoFit/>
          </a:bodyPr>
          <a:lstStyle/>
          <a:p>
            <a:pPr defTabSz="914400"/>
            <a:r>
              <a:rPr lang="en-GB" sz="1600" dirty="0">
                <a:solidFill>
                  <a:prstClr val="black"/>
                </a:solidFill>
                <a:hlinkClick r:id="rId7"/>
              </a:rPr>
              <a:t>http://tissues.jensenlab.org</a:t>
            </a:r>
            <a:r>
              <a:rPr lang="en-GB" sz="1600" dirty="0" smtClean="0">
                <a:solidFill>
                  <a:prstClr val="black"/>
                </a:solidFill>
                <a:hlinkClick r:id="rId7"/>
              </a:rPr>
              <a:t>/</a:t>
            </a:r>
            <a:endParaRPr lang="en-GB" sz="1600" dirty="0">
              <a:solidFill>
                <a:prstClr val="black"/>
              </a:solidFill>
            </a:endParaRPr>
          </a:p>
        </p:txBody>
      </p:sp>
      <p:sp>
        <p:nvSpPr>
          <p:cNvPr id="14" name="Rectángulo 13"/>
          <p:cNvSpPr/>
          <p:nvPr/>
        </p:nvSpPr>
        <p:spPr>
          <a:xfrm>
            <a:off x="5724128" y="1988840"/>
            <a:ext cx="1955183" cy="338554"/>
          </a:xfrm>
          <a:prstGeom prst="rect">
            <a:avLst/>
          </a:prstGeom>
        </p:spPr>
        <p:txBody>
          <a:bodyPr wrap="none">
            <a:spAutoFit/>
          </a:bodyPr>
          <a:lstStyle/>
          <a:p>
            <a:pPr defTabSz="914400"/>
            <a:r>
              <a:rPr lang="en-GB" sz="1600" dirty="0">
                <a:solidFill>
                  <a:prstClr val="black"/>
                </a:solidFill>
                <a:hlinkClick r:id="rId8"/>
              </a:rPr>
              <a:t>http://cyclebase.org</a:t>
            </a:r>
            <a:r>
              <a:rPr lang="en-GB" sz="1600" dirty="0" smtClean="0">
                <a:solidFill>
                  <a:prstClr val="black"/>
                </a:solidFill>
                <a:hlinkClick r:id="rId8"/>
              </a:rPr>
              <a:t>/</a:t>
            </a:r>
            <a:endParaRPr lang="en-GB" sz="1600" dirty="0">
              <a:solidFill>
                <a:prstClr val="black"/>
              </a:solidFill>
            </a:endParaRPr>
          </a:p>
        </p:txBody>
      </p:sp>
    </p:spTree>
    <p:extLst>
      <p:ext uri="{BB962C8B-B14F-4D97-AF65-F5344CB8AC3E}">
        <p14:creationId xmlns:p14="http://schemas.microsoft.com/office/powerpoint/2010/main" val="2890343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292918"/>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a:solidFill>
                  <a:prstClr val="white"/>
                </a:solidFill>
                <a:cs typeface="Gill Sans" charset="0"/>
              </a:rPr>
              <a:t>Connecting to </a:t>
            </a:r>
            <a:r>
              <a:rPr lang="en-GB" sz="2800" b="1" dirty="0" err="1">
                <a:solidFill>
                  <a:prstClr val="white"/>
                </a:solidFill>
                <a:cs typeface="Gill Sans" charset="0"/>
              </a:rPr>
              <a:t>NoMachine</a:t>
            </a:r>
            <a:endParaRPr lang="en-US" sz="2800" b="1" dirty="0">
              <a:solidFill>
                <a:prstClr val="white"/>
              </a:solidFill>
              <a:cs typeface="Gill Sans" charset="0"/>
            </a:endParaRPr>
          </a:p>
          <a:p>
            <a:endParaRPr lang="en-US" dirty="0">
              <a:solidFill>
                <a:prstClr val="white"/>
              </a:solidFill>
            </a:endParaRPr>
          </a:p>
        </p:txBody>
      </p:sp>
      <p:sp>
        <p:nvSpPr>
          <p:cNvPr id="5" name="Content Placeholder 2"/>
          <p:cNvSpPr>
            <a:spLocks noGrp="1"/>
          </p:cNvSpPr>
          <p:nvPr>
            <p:ph idx="1"/>
          </p:nvPr>
        </p:nvSpPr>
        <p:spPr>
          <a:xfrm>
            <a:off x="248022" y="1517106"/>
            <a:ext cx="6091767" cy="1226094"/>
          </a:xfrm>
        </p:spPr>
        <p:txBody>
          <a:bodyPr/>
          <a:lstStyle/>
          <a:p>
            <a:pPr marL="0" indent="0">
              <a:buNone/>
            </a:pPr>
            <a:r>
              <a:rPr lang="en-GB" dirty="0" smtClean="0">
                <a:solidFill>
                  <a:srgbClr val="000080"/>
                </a:solidFill>
                <a:cs typeface="Gill Sans" charset="0"/>
              </a:rPr>
              <a:t>Leave this screen as it is.</a:t>
            </a:r>
            <a:endParaRPr lang="en-US" dirty="0" smtClean="0">
              <a:solidFill>
                <a:srgbClr val="000080"/>
              </a:solidFill>
              <a:cs typeface="Gill Sans" charset="0"/>
            </a:endParaRPr>
          </a:p>
          <a:p>
            <a:endParaRPr lang="en-US" dirty="0"/>
          </a:p>
        </p:txBody>
      </p:sp>
      <p:pic>
        <p:nvPicPr>
          <p:cNvPr id="2" name="Picture 1"/>
          <p:cNvPicPr>
            <a:picLocks noChangeAspect="1"/>
          </p:cNvPicPr>
          <p:nvPr/>
        </p:nvPicPr>
        <p:blipFill>
          <a:blip r:embed="rId3"/>
          <a:stretch>
            <a:fillRect/>
          </a:stretch>
        </p:blipFill>
        <p:spPr>
          <a:xfrm>
            <a:off x="1442508" y="2416776"/>
            <a:ext cx="5930357" cy="4228472"/>
          </a:xfrm>
          <a:prstGeom prst="rect">
            <a:avLst/>
          </a:prstGeom>
        </p:spPr>
      </p:pic>
    </p:spTree>
    <p:extLst>
      <p:ext uri="{BB962C8B-B14F-4D97-AF65-F5344CB8AC3E}">
        <p14:creationId xmlns:p14="http://schemas.microsoft.com/office/powerpoint/2010/main" val="18163920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Rectángulo 2"/>
          <p:cNvSpPr/>
          <p:nvPr/>
        </p:nvSpPr>
        <p:spPr>
          <a:xfrm>
            <a:off x="1043608" y="2060848"/>
            <a:ext cx="7200800" cy="3293209"/>
          </a:xfrm>
          <a:prstGeom prst="rect">
            <a:avLst/>
          </a:prstGeom>
        </p:spPr>
        <p:txBody>
          <a:bodyPr wrap="square">
            <a:spAutoFit/>
          </a:bodyPr>
          <a:lstStyle/>
          <a:p>
            <a:pPr algn="ctr" defTabSz="914400"/>
            <a:r>
              <a:rPr lang="en-GB" sz="2800" b="1" dirty="0" smtClean="0">
                <a:solidFill>
                  <a:prstClr val="black"/>
                </a:solidFill>
              </a:rPr>
              <a:t>Perfect match between the course program and the requirements of my current project</a:t>
            </a:r>
            <a:r>
              <a:rPr lang="en-GB" sz="2800" dirty="0" smtClean="0">
                <a:solidFill>
                  <a:prstClr val="black"/>
                </a:solidFill>
              </a:rPr>
              <a:t>:</a:t>
            </a:r>
          </a:p>
          <a:p>
            <a:pPr defTabSz="914400"/>
            <a:endParaRPr lang="en-GB" dirty="0" smtClean="0">
              <a:solidFill>
                <a:prstClr val="black"/>
              </a:solidFill>
            </a:endParaRPr>
          </a:p>
          <a:p>
            <a:pPr algn="ctr" defTabSz="914400"/>
            <a:r>
              <a:rPr lang="en-GB" sz="2000" dirty="0" err="1" smtClean="0">
                <a:solidFill>
                  <a:prstClr val="black"/>
                </a:solidFill>
              </a:rPr>
              <a:t>Modeling</a:t>
            </a:r>
            <a:r>
              <a:rPr lang="en-GB" sz="2000" dirty="0" smtClean="0">
                <a:solidFill>
                  <a:prstClr val="black"/>
                </a:solidFill>
              </a:rPr>
              <a:t> the </a:t>
            </a:r>
            <a:r>
              <a:rPr lang="en-GB" sz="2000" dirty="0">
                <a:solidFill>
                  <a:prstClr val="black"/>
                </a:solidFill>
              </a:rPr>
              <a:t>dynamics of the signaling network activated in response to mitosis-targeted anti-cancer </a:t>
            </a:r>
            <a:r>
              <a:rPr lang="en-GB" sz="2000" dirty="0" smtClean="0">
                <a:solidFill>
                  <a:prstClr val="black"/>
                </a:solidFill>
              </a:rPr>
              <a:t>therapies</a:t>
            </a:r>
            <a:br>
              <a:rPr lang="en-GB" sz="2000" dirty="0" smtClean="0">
                <a:solidFill>
                  <a:prstClr val="black"/>
                </a:solidFill>
              </a:rPr>
            </a:br>
            <a:endParaRPr lang="en-GB" sz="2000" dirty="0" smtClean="0">
              <a:solidFill>
                <a:prstClr val="black"/>
              </a:solidFill>
            </a:endParaRPr>
          </a:p>
          <a:p>
            <a:pPr algn="ctr" defTabSz="914400"/>
            <a:r>
              <a:rPr lang="en-GB" dirty="0" smtClean="0">
                <a:solidFill>
                  <a:prstClr val="black"/>
                </a:solidFill>
              </a:rPr>
              <a:t/>
            </a:r>
            <a:br>
              <a:rPr lang="en-GB" dirty="0" smtClean="0">
                <a:solidFill>
                  <a:prstClr val="black"/>
                </a:solidFill>
              </a:rPr>
            </a:br>
            <a:r>
              <a:rPr lang="en-GB" sz="2800" b="1" dirty="0" smtClean="0">
                <a:solidFill>
                  <a:prstClr val="black"/>
                </a:solidFill>
              </a:rPr>
              <a:t>I need the skills to </a:t>
            </a:r>
            <a:r>
              <a:rPr lang="en-GB" sz="2800" b="1" dirty="0" err="1" smtClean="0">
                <a:solidFill>
                  <a:prstClr val="black"/>
                </a:solidFill>
              </a:rPr>
              <a:t>analyze</a:t>
            </a:r>
            <a:r>
              <a:rPr lang="en-GB" sz="2800" b="1" dirty="0">
                <a:solidFill>
                  <a:prstClr val="black"/>
                </a:solidFill>
              </a:rPr>
              <a:t>, visualize and model this complex </a:t>
            </a:r>
            <a:r>
              <a:rPr lang="en-GB" sz="2800" b="1" dirty="0" smtClean="0">
                <a:solidFill>
                  <a:prstClr val="black"/>
                </a:solidFill>
              </a:rPr>
              <a:t>system</a:t>
            </a:r>
            <a:endParaRPr lang="en-GB" sz="2800" dirty="0">
              <a:solidFill>
                <a:prstClr val="black"/>
              </a:solidFill>
            </a:endParaRPr>
          </a:p>
        </p:txBody>
      </p:sp>
    </p:spTree>
    <p:extLst>
      <p:ext uri="{BB962C8B-B14F-4D97-AF65-F5344CB8AC3E}">
        <p14:creationId xmlns:p14="http://schemas.microsoft.com/office/powerpoint/2010/main" val="6909294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11560" y="1772816"/>
            <a:ext cx="8424936" cy="1806202"/>
          </a:xfrm>
        </p:spPr>
        <p:txBody>
          <a:bodyPr>
            <a:normAutofit fontScale="90000"/>
          </a:bodyPr>
          <a:lstStyle/>
          <a:p>
            <a:r>
              <a:rPr lang="fr-FR" dirty="0" smtClean="0">
                <a:solidFill>
                  <a:srgbClr val="0070C0"/>
                </a:solidFill>
              </a:rPr>
              <a:t/>
            </a:r>
            <a:br>
              <a:rPr lang="fr-FR" dirty="0" smtClean="0">
                <a:solidFill>
                  <a:srgbClr val="0070C0"/>
                </a:solidFill>
              </a:rPr>
            </a:br>
            <a:r>
              <a:rPr lang="fr-FR" dirty="0" smtClean="0">
                <a:solidFill>
                  <a:srgbClr val="0070C0"/>
                </a:solidFill>
              </a:rPr>
              <a:t/>
            </a:r>
            <a:br>
              <a:rPr lang="fr-FR" dirty="0" smtClean="0">
                <a:solidFill>
                  <a:srgbClr val="0070C0"/>
                </a:solidFill>
              </a:rPr>
            </a:br>
            <a:r>
              <a:rPr lang="fr-FR" dirty="0"/>
              <a:t/>
            </a:r>
            <a:br>
              <a:rPr lang="fr-FR" dirty="0"/>
            </a:br>
            <a:r>
              <a:rPr lang="fr-FR" dirty="0" err="1" smtClean="0"/>
              <a:t>Fei-Yian</a:t>
            </a:r>
            <a:r>
              <a:rPr lang="fr-FR" dirty="0" smtClean="0"/>
              <a:t> Yoong</a:t>
            </a:r>
            <a:br>
              <a:rPr lang="fr-FR" dirty="0" smtClean="0"/>
            </a:br>
            <a:r>
              <a:rPr lang="fr-FR" dirty="0" smtClean="0"/>
              <a:t>Post-Doc</a:t>
            </a:r>
            <a:br>
              <a:rPr lang="fr-FR" dirty="0" smtClean="0"/>
            </a:br>
            <a:r>
              <a:rPr lang="fr-FR" dirty="0" err="1" smtClean="0"/>
              <a:t>Crop</a:t>
            </a:r>
            <a:r>
              <a:rPr lang="fr-FR" dirty="0" smtClean="0"/>
              <a:t> </a:t>
            </a:r>
            <a:r>
              <a:rPr lang="fr-FR" dirty="0" err="1" smtClean="0"/>
              <a:t>Genetics</a:t>
            </a:r>
            <a:r>
              <a:rPr lang="fr-FR" dirty="0" smtClean="0"/>
              <a:t> </a:t>
            </a:r>
            <a:r>
              <a:rPr lang="fr-FR" dirty="0" err="1" smtClean="0"/>
              <a:t>Department</a:t>
            </a:r>
            <a:r>
              <a:rPr lang="fr-FR" dirty="0" smtClean="0"/>
              <a:t/>
            </a:r>
            <a:br>
              <a:rPr lang="fr-FR" dirty="0" smtClean="0"/>
            </a:br>
            <a:r>
              <a:rPr lang="fr-FR" dirty="0" smtClean="0"/>
              <a:t/>
            </a:r>
            <a:br>
              <a:rPr lang="fr-FR" dirty="0" smtClean="0"/>
            </a:br>
            <a:r>
              <a:rPr lang="fr-FR" dirty="0"/>
              <a:t/>
            </a:r>
            <a:br>
              <a:rPr lang="fr-FR" dirty="0"/>
            </a:br>
            <a:endParaRPr lang="fr-FR" dirty="0">
              <a:solidFill>
                <a:schemeClr val="tx1"/>
              </a:solidFill>
            </a:endParaRPr>
          </a:p>
        </p:txBody>
      </p:sp>
    </p:spTree>
    <p:extLst>
      <p:ext uri="{BB962C8B-B14F-4D97-AF65-F5344CB8AC3E}">
        <p14:creationId xmlns:p14="http://schemas.microsoft.com/office/powerpoint/2010/main" val="37786707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548680"/>
            <a:ext cx="8229600" cy="706090"/>
          </a:xfrm>
        </p:spPr>
        <p:txBody>
          <a:bodyPr>
            <a:noAutofit/>
          </a:bodyPr>
          <a:lstStyle/>
          <a:p>
            <a:pPr algn="ctr"/>
            <a:r>
              <a:rPr lang="fr-FR" dirty="0" smtClean="0"/>
              <a:t>Education</a:t>
            </a:r>
            <a:endParaRPr lang="en-US" dirty="0"/>
          </a:p>
        </p:txBody>
      </p:sp>
      <p:sp>
        <p:nvSpPr>
          <p:cNvPr id="2" name="TextBox 1"/>
          <p:cNvSpPr txBox="1"/>
          <p:nvPr/>
        </p:nvSpPr>
        <p:spPr>
          <a:xfrm>
            <a:off x="1043608" y="1484784"/>
            <a:ext cx="7128792" cy="923330"/>
          </a:xfrm>
          <a:prstGeom prst="rect">
            <a:avLst/>
          </a:prstGeom>
          <a:noFill/>
        </p:spPr>
        <p:txBody>
          <a:bodyPr wrap="square" rtlCol="0">
            <a:spAutoFit/>
          </a:bodyPr>
          <a:lstStyle/>
          <a:p>
            <a:pPr defTabSz="914400"/>
            <a:r>
              <a:rPr lang="en-GB" dirty="0" smtClean="0">
                <a:solidFill>
                  <a:prstClr val="black"/>
                </a:solidFill>
              </a:rPr>
              <a:t>University of California Davis: </a:t>
            </a:r>
          </a:p>
          <a:p>
            <a:pPr defTabSz="914400"/>
            <a:r>
              <a:rPr lang="en-GB" dirty="0" smtClean="0">
                <a:solidFill>
                  <a:prstClr val="black"/>
                </a:solidFill>
              </a:rPr>
              <a:t>- Bachelor’s degree in Plant Biotechnology with a minor </a:t>
            </a:r>
            <a:r>
              <a:rPr lang="en-GB" smtClean="0">
                <a:solidFill>
                  <a:prstClr val="black"/>
                </a:solidFill>
              </a:rPr>
              <a:t>in Geology</a:t>
            </a:r>
            <a:endParaRPr lang="en-GB" dirty="0" smtClean="0">
              <a:solidFill>
                <a:prstClr val="black"/>
              </a:solidFill>
            </a:endParaRPr>
          </a:p>
          <a:p>
            <a:pPr defTabSz="914400"/>
            <a:r>
              <a:rPr lang="en-GB" dirty="0" smtClean="0">
                <a:solidFill>
                  <a:prstClr val="black"/>
                </a:solidFill>
              </a:rPr>
              <a:t>- PhD in Plant Biology with a designated emphasis in Biotechnology</a:t>
            </a:r>
            <a:endParaRPr lang="en-GB" dirty="0">
              <a:solidFill>
                <a:prstClr val="black"/>
              </a:solidFill>
            </a:endParaRPr>
          </a:p>
        </p:txBody>
      </p:sp>
    </p:spTree>
    <p:extLst>
      <p:ext uri="{BB962C8B-B14F-4D97-AF65-F5344CB8AC3E}">
        <p14:creationId xmlns:p14="http://schemas.microsoft.com/office/powerpoint/2010/main" val="23838941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404664"/>
            <a:ext cx="8229600" cy="1143000"/>
          </a:xfrm>
        </p:spPr>
        <p:txBody>
          <a:bodyPr>
            <a:normAutofit fontScale="90000"/>
          </a:bodyPr>
          <a:lstStyle/>
          <a:p>
            <a:r>
              <a:rPr lang="fr-FR" sz="4900" dirty="0" err="1" smtClean="0"/>
              <a:t>My</a:t>
            </a:r>
            <a:r>
              <a:rPr lang="fr-FR" sz="4900" dirty="0"/>
              <a:t> </a:t>
            </a:r>
            <a:r>
              <a:rPr lang="fr-FR" sz="4900" dirty="0" err="1" smtClean="0"/>
              <a:t>current</a:t>
            </a:r>
            <a:r>
              <a:rPr lang="fr-FR" sz="4900" dirty="0" smtClean="0"/>
              <a:t> </a:t>
            </a:r>
            <a:r>
              <a:rPr lang="fr-FR" sz="4900" dirty="0" err="1" smtClean="0"/>
              <a:t>research</a:t>
            </a:r>
            <a:r>
              <a:rPr lang="fr-FR" sz="3600" dirty="0" smtClean="0">
                <a:solidFill>
                  <a:srgbClr val="0070C0"/>
                </a:solidFill>
              </a:rPr>
              <a:t/>
            </a:r>
            <a:br>
              <a:rPr lang="fr-FR" sz="3600" dirty="0" smtClean="0">
                <a:solidFill>
                  <a:srgbClr val="0070C0"/>
                </a:solidFill>
              </a:rPr>
            </a:br>
            <a:endParaRPr lang="fr-FR" sz="3600" dirty="0"/>
          </a:p>
        </p:txBody>
      </p:sp>
      <p:sp>
        <p:nvSpPr>
          <p:cNvPr id="3" name="TextBox 2"/>
          <p:cNvSpPr txBox="1"/>
          <p:nvPr/>
        </p:nvSpPr>
        <p:spPr>
          <a:xfrm>
            <a:off x="1187624" y="1772816"/>
            <a:ext cx="5688632" cy="2031325"/>
          </a:xfrm>
          <a:prstGeom prst="rect">
            <a:avLst/>
          </a:prstGeom>
          <a:noFill/>
        </p:spPr>
        <p:txBody>
          <a:bodyPr wrap="square" rtlCol="0">
            <a:spAutoFit/>
          </a:bodyPr>
          <a:lstStyle/>
          <a:p>
            <a:pPr defTabSz="914400"/>
            <a:r>
              <a:rPr lang="en-GB" dirty="0" smtClean="0">
                <a:solidFill>
                  <a:prstClr val="black"/>
                </a:solidFill>
              </a:rPr>
              <a:t>Improving Brassica seed </a:t>
            </a:r>
            <a:r>
              <a:rPr lang="en-GB" dirty="0" err="1" smtClean="0">
                <a:solidFill>
                  <a:prstClr val="black"/>
                </a:solidFill>
              </a:rPr>
              <a:t>vigor</a:t>
            </a:r>
            <a:r>
              <a:rPr lang="en-GB" dirty="0" smtClean="0">
                <a:solidFill>
                  <a:prstClr val="black"/>
                </a:solidFill>
              </a:rPr>
              <a:t> and resilience using genetics, transcriptomics, and seed physiology. I am trying to investigate the mechanism underlying the regulation of seed </a:t>
            </a:r>
            <a:r>
              <a:rPr lang="en-GB" dirty="0" err="1" smtClean="0">
                <a:solidFill>
                  <a:prstClr val="black"/>
                </a:solidFill>
              </a:rPr>
              <a:t>vigor</a:t>
            </a:r>
            <a:r>
              <a:rPr lang="en-GB" dirty="0" smtClean="0">
                <a:solidFill>
                  <a:prstClr val="black"/>
                </a:solidFill>
              </a:rPr>
              <a:t> and seedling establishment in Brassica species. I am particularly interested in determining the role of maternal effect on seed coat properties which may regulate Brassica seed vigour. </a:t>
            </a:r>
            <a:endParaRPr lang="en-GB" dirty="0">
              <a:solidFill>
                <a:prstClr val="black"/>
              </a:solidFill>
            </a:endParaRPr>
          </a:p>
        </p:txBody>
      </p:sp>
    </p:spTree>
    <p:extLst>
      <p:ext uri="{BB962C8B-B14F-4D97-AF65-F5344CB8AC3E}">
        <p14:creationId xmlns:p14="http://schemas.microsoft.com/office/powerpoint/2010/main" val="39304897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259632" y="404664"/>
            <a:ext cx="6912768" cy="850106"/>
          </a:xfrm>
        </p:spPr>
        <p:txBody>
          <a:bodyPr>
            <a:normAutofit/>
          </a:bodyPr>
          <a:lstStyle/>
          <a:p>
            <a:pPr algn="ctr"/>
            <a:r>
              <a:rPr lang="fr-FR" dirty="0" err="1" smtClean="0"/>
              <a:t>Previous</a:t>
            </a:r>
            <a:r>
              <a:rPr lang="fr-FR" dirty="0" smtClean="0"/>
              <a:t> </a:t>
            </a:r>
            <a:r>
              <a:rPr lang="fr-FR" dirty="0" err="1" smtClean="0"/>
              <a:t>research</a:t>
            </a:r>
            <a:endParaRPr lang="en-US" dirty="0"/>
          </a:p>
        </p:txBody>
      </p:sp>
      <p:sp>
        <p:nvSpPr>
          <p:cNvPr id="2" name="TextBox 1"/>
          <p:cNvSpPr txBox="1"/>
          <p:nvPr/>
        </p:nvSpPr>
        <p:spPr>
          <a:xfrm>
            <a:off x="1043608" y="1628800"/>
            <a:ext cx="6480720" cy="2585323"/>
          </a:xfrm>
          <a:prstGeom prst="rect">
            <a:avLst/>
          </a:prstGeom>
          <a:noFill/>
        </p:spPr>
        <p:txBody>
          <a:bodyPr wrap="square" rtlCol="0">
            <a:spAutoFit/>
          </a:bodyPr>
          <a:lstStyle/>
          <a:p>
            <a:pPr defTabSz="914400"/>
            <a:r>
              <a:rPr lang="en-GB" dirty="0" smtClean="0">
                <a:solidFill>
                  <a:prstClr val="black"/>
                </a:solidFill>
              </a:rPr>
              <a:t>I was involved in improving lettuce seed germination during high temperature imbibition. Using genetics, molecular biology, transcriptomics, and seed physiology, I was looking for alleles that improve germination at high temperatures. With the identification of the allele, I was able to enhance our understanding of seed biology pertaining high temperature in conjunction with hormonal regulation. I was able to initiate the early work of </a:t>
            </a:r>
            <a:r>
              <a:rPr lang="en-GB" dirty="0" err="1" smtClean="0">
                <a:solidFill>
                  <a:prstClr val="black"/>
                </a:solidFill>
              </a:rPr>
              <a:t>introgressing</a:t>
            </a:r>
            <a:r>
              <a:rPr lang="en-GB" dirty="0" smtClean="0">
                <a:solidFill>
                  <a:prstClr val="black"/>
                </a:solidFill>
              </a:rPr>
              <a:t> this allele of interest into the desired genetic background to improve lettuce germination under warm condition. </a:t>
            </a:r>
            <a:endParaRPr lang="en-GB" dirty="0">
              <a:solidFill>
                <a:prstClr val="black"/>
              </a:solidFill>
            </a:endParaRPr>
          </a:p>
        </p:txBody>
      </p:sp>
    </p:spTree>
    <p:extLst>
      <p:ext uri="{BB962C8B-B14F-4D97-AF65-F5344CB8AC3E}">
        <p14:creationId xmlns:p14="http://schemas.microsoft.com/office/powerpoint/2010/main" val="26185623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Why</a:t>
            </a:r>
            <a:r>
              <a:rPr lang="fr-FR" dirty="0" smtClean="0"/>
              <a:t> </a:t>
            </a:r>
            <a:r>
              <a:rPr lang="fr-FR" dirty="0" err="1" smtClean="0"/>
              <a:t>I’m</a:t>
            </a:r>
            <a:r>
              <a:rPr lang="fr-FR" dirty="0" smtClean="0"/>
              <a:t> </a:t>
            </a:r>
            <a:r>
              <a:rPr lang="fr-FR" dirty="0" err="1" smtClean="0"/>
              <a:t>here</a:t>
            </a:r>
            <a:endParaRPr lang="fr-FR" dirty="0"/>
          </a:p>
        </p:txBody>
      </p:sp>
      <p:sp>
        <p:nvSpPr>
          <p:cNvPr id="3" name="TextBox 2"/>
          <p:cNvSpPr txBox="1"/>
          <p:nvPr/>
        </p:nvSpPr>
        <p:spPr>
          <a:xfrm>
            <a:off x="1331640" y="1916832"/>
            <a:ext cx="6912768" cy="3139321"/>
          </a:xfrm>
          <a:prstGeom prst="rect">
            <a:avLst/>
          </a:prstGeom>
          <a:noFill/>
        </p:spPr>
        <p:txBody>
          <a:bodyPr wrap="square" rtlCol="0">
            <a:spAutoFit/>
          </a:bodyPr>
          <a:lstStyle/>
          <a:p>
            <a:pPr defTabSz="914400"/>
            <a:r>
              <a:rPr lang="en-GB" dirty="0" smtClean="0">
                <a:solidFill>
                  <a:prstClr val="black"/>
                </a:solidFill>
              </a:rPr>
              <a:t>I am here at the workshop because I am currently using transcriptomic data (RNA-</a:t>
            </a:r>
            <a:r>
              <a:rPr lang="en-GB" dirty="0" err="1" smtClean="0">
                <a:solidFill>
                  <a:prstClr val="black"/>
                </a:solidFill>
              </a:rPr>
              <a:t>seq</a:t>
            </a:r>
            <a:r>
              <a:rPr lang="en-GB" dirty="0" smtClean="0">
                <a:solidFill>
                  <a:prstClr val="black"/>
                </a:solidFill>
              </a:rPr>
              <a:t>) to investigate genes that are expressed in Brassica seeds during development. I’d like to utilize my transcriptomic data, along with currently available Brassica seed transcriptomic data, to perform some gene regulatory network (GRN) to better understand interactions of my genes of interest with other genes. The GRN will also assist me to select some potential </a:t>
            </a:r>
            <a:r>
              <a:rPr lang="en-GB" dirty="0">
                <a:solidFill>
                  <a:prstClr val="black"/>
                </a:solidFill>
              </a:rPr>
              <a:t>genes for Targeting Induced Local Lesions in </a:t>
            </a:r>
            <a:r>
              <a:rPr lang="en-GB" dirty="0" smtClean="0">
                <a:solidFill>
                  <a:prstClr val="black"/>
                </a:solidFill>
              </a:rPr>
              <a:t>Genomes (TILLING) pipeline to breed for Brassica with improved seed </a:t>
            </a:r>
            <a:r>
              <a:rPr lang="en-GB" dirty="0" err="1" smtClean="0">
                <a:solidFill>
                  <a:prstClr val="black"/>
                </a:solidFill>
              </a:rPr>
              <a:t>viogor</a:t>
            </a:r>
            <a:r>
              <a:rPr lang="en-GB" dirty="0" smtClean="0">
                <a:solidFill>
                  <a:prstClr val="black"/>
                </a:solidFill>
              </a:rPr>
              <a:t>. Also, by deleting the function of these selected genes using TILLING, I can investigate their roles in regulating seed </a:t>
            </a:r>
            <a:r>
              <a:rPr lang="en-GB" dirty="0" err="1" smtClean="0">
                <a:solidFill>
                  <a:prstClr val="black"/>
                </a:solidFill>
              </a:rPr>
              <a:t>vigor</a:t>
            </a:r>
            <a:r>
              <a:rPr lang="en-GB" dirty="0" smtClean="0">
                <a:solidFill>
                  <a:prstClr val="black"/>
                </a:solidFill>
              </a:rPr>
              <a:t> and germination, especially related to maternal effect. </a:t>
            </a:r>
            <a:endParaRPr lang="en-GB" dirty="0">
              <a:solidFill>
                <a:prstClr val="black"/>
              </a:solidFill>
            </a:endParaRPr>
          </a:p>
        </p:txBody>
      </p:sp>
    </p:spTree>
    <p:extLst>
      <p:ext uri="{BB962C8B-B14F-4D97-AF65-F5344CB8AC3E}">
        <p14:creationId xmlns:p14="http://schemas.microsoft.com/office/powerpoint/2010/main" val="8467371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cience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cience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a:ln>
              <a:noFill/>
            </a:ln>
            <a:solidFill>
              <a:srgbClr val="FFFF00"/>
            </a:solidFill>
            <a:effectLst/>
            <a:latin typeface="Comic Sans M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a:ln>
              <a:noFill/>
            </a:ln>
            <a:solidFill>
              <a:srgbClr val="FFFF00"/>
            </a:solidFill>
            <a:effectLst/>
            <a:latin typeface="Comic Sans MS"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3426</TotalTime>
  <Words>3303</Words>
  <Application>Microsoft Office PowerPoint</Application>
  <PresentationFormat>On-screen Show (4:3)</PresentationFormat>
  <Paragraphs>646</Paragraphs>
  <Slides>95</Slides>
  <Notes>35</Notes>
  <HiddenSlides>0</HiddenSlides>
  <MMClips>2</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95</vt:i4>
      </vt:variant>
    </vt:vector>
  </HeadingPairs>
  <TitlesOfParts>
    <vt:vector size="118" baseType="lpstr">
      <vt:lpstr>ＭＳ Ｐゴシック</vt:lpstr>
      <vt:lpstr>Arial</vt:lpstr>
      <vt:lpstr>Arial Narrow</vt:lpstr>
      <vt:lpstr>Book Antiqua</vt:lpstr>
      <vt:lpstr>Calibri</vt:lpstr>
      <vt:lpstr>Cambria</vt:lpstr>
      <vt:lpstr>Comic Sans MS</vt:lpstr>
      <vt:lpstr>Courier New</vt:lpstr>
      <vt:lpstr>Gill Sans</vt:lpstr>
      <vt:lpstr>Helvetica LT Std Black Condensed Oblique</vt:lpstr>
      <vt:lpstr>msgothic</vt:lpstr>
      <vt:lpstr>Nanum Brush Script</vt:lpstr>
      <vt:lpstr>Symbol</vt:lpstr>
      <vt:lpstr>Verdana</vt:lpstr>
      <vt:lpstr>Wingdings</vt:lpstr>
      <vt:lpstr>Office Theme</vt:lpstr>
      <vt:lpstr>Thème Office</vt:lpstr>
      <vt:lpstr>Science presentation</vt:lpstr>
      <vt:lpstr>1_Science presentation</vt:lpstr>
      <vt:lpstr>1_Office Theme</vt:lpstr>
      <vt:lpstr>1_Thème Office</vt:lpstr>
      <vt:lpstr>Default Design</vt:lpstr>
      <vt:lpstr>2_Thème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Amal Aldarwesh Ph.D Student in  Pharmaceutical Cell biology, School of Pharmacy, UEA  Lecturer of Pharmacology, King Saud University  </vt:lpstr>
      <vt:lpstr>Education</vt:lpstr>
      <vt:lpstr>My current research </vt:lpstr>
      <vt:lpstr>Previous research</vt:lpstr>
      <vt:lpstr>Why I’m here</vt:lpstr>
      <vt:lpstr>   Laura Barrio Cano  Post-doc  Dynamics of Host-Pathogen Interactions (DIHP)   </vt:lpstr>
      <vt:lpstr>Education</vt:lpstr>
      <vt:lpstr>Current research: Identification and characterization of the signaling events that trigger and spread the inflammatory bystander response during bacterial infection of epithelial cells </vt:lpstr>
      <vt:lpstr>Previous research: Regulation of B cell dynamics by innate stimuli:    effects of TLR4 and its ligand LPS</vt:lpstr>
      <vt:lpstr>PowerPoint Presentation</vt:lpstr>
      <vt:lpstr> MEng. Witold Bauer bioinformatician Centre for Bioinformatics and Advanced Data Analysis,  Medical University of Bialystok, Poland  </vt:lpstr>
      <vt:lpstr>Education</vt:lpstr>
      <vt:lpstr>My current research </vt:lpstr>
      <vt:lpstr>Previous research</vt:lpstr>
      <vt:lpstr>Why I’m here</vt:lpstr>
      <vt:lpstr>Richard Borne 2nd Year PhD Student</vt:lpstr>
      <vt:lpstr>Education</vt:lpstr>
      <vt:lpstr>My current research</vt:lpstr>
      <vt:lpstr>Previous research</vt:lpstr>
      <vt:lpstr>Why I’m here</vt:lpstr>
      <vt:lpstr>PowerPoint Presentation</vt:lpstr>
      <vt:lpstr>   1. BSc. in Economics / Management  (graduated in 2013)</vt:lpstr>
      <vt:lpstr>PowerPoint Presentation</vt:lpstr>
      <vt:lpstr>PowerPoint Presentation</vt:lpstr>
      <vt:lpstr>Why I’m here</vt:lpstr>
      <vt:lpstr>Thank You</vt:lpstr>
      <vt:lpstr> Isabelle Camu  PhD Student John Innes Centre , Crop genetics </vt:lpstr>
      <vt:lpstr>Education</vt:lpstr>
      <vt:lpstr>My current research </vt:lpstr>
      <vt:lpstr>Previous research</vt:lpstr>
      <vt:lpstr>Why I’m here</vt:lpstr>
      <vt:lpstr>PowerPoint Presentation</vt:lpstr>
      <vt:lpstr>Education</vt:lpstr>
      <vt:lpstr>My current research </vt:lpstr>
      <vt:lpstr>Previous research</vt:lpstr>
      <vt:lpstr>Why I’m here</vt:lpstr>
      <vt:lpstr>   Zoltan Dul PhD student King’s College London   </vt:lpstr>
      <vt:lpstr>Education</vt:lpstr>
      <vt:lpstr>PowerPoint Presentation</vt:lpstr>
      <vt:lpstr>Previous research</vt:lpstr>
      <vt:lpstr>Why I’m here</vt:lpstr>
      <vt:lpstr>   Tyler McCleery Post-Doc John Innes Centre   </vt:lpstr>
      <vt:lpstr>Education</vt:lpstr>
      <vt:lpstr>My current research </vt:lpstr>
      <vt:lpstr>Previous research</vt:lpstr>
      <vt:lpstr>Why I’m here</vt:lpstr>
      <vt:lpstr>   Dr. Frank Menke Head of Proteomics  the Sainsbury Laboratory  </vt:lpstr>
      <vt:lpstr>Education and previous positions </vt:lpstr>
      <vt:lpstr>My current research</vt:lpstr>
      <vt:lpstr>Why I’m here</vt:lpstr>
      <vt:lpstr>    Dr. Sharon Mithoe Research Scientist Proteomics IFR extra/IFR   </vt:lpstr>
      <vt:lpstr>Education</vt:lpstr>
      <vt:lpstr>My current research </vt:lpstr>
      <vt:lpstr>Why I’m here</vt:lpstr>
      <vt:lpstr>   Nawin N Mohammed Visiter PhD Student at The University of Buckingham     </vt:lpstr>
      <vt:lpstr>   Education bachelor and MSc degree in Statistic and computer science at university of Sulaymānīyah\kurdistan And Now PhD  student.    </vt:lpstr>
      <vt:lpstr>My current research Iam working  on computational   biological  pathway.  </vt:lpstr>
      <vt:lpstr>Previous research I start my research with Gene expression analyses  for obese and  lean individuel  </vt:lpstr>
      <vt:lpstr>Why I’m here  To learn about The biological pathways and how to analyse them . </vt:lpstr>
      <vt:lpstr>  Pirasteh Pahlavan PhD student, Bioinformatics   </vt:lpstr>
      <vt:lpstr>BSc of plant protection MSc of Agricultural Biotechnology</vt:lpstr>
      <vt:lpstr>My current research </vt:lpstr>
      <vt:lpstr>Previous research</vt:lpstr>
      <vt:lpstr>Why I’m here</vt:lpstr>
      <vt:lpstr>   Dr. Željko D. Popović,  Assistant professor  University of Novi Sad, Faculty of Scieces, Novi Sad, Serbia  Laboratory of Biochemistry and Molecular Biology   </vt:lpstr>
      <vt:lpstr>Education</vt:lpstr>
      <vt:lpstr>Current research </vt:lpstr>
      <vt:lpstr>Previous research</vt:lpstr>
      <vt:lpstr>Why I’m here</vt:lpstr>
      <vt:lpstr>   Alberto Santos Delgado PhD student The Novo Nordisk Center for Protein Research  </vt:lpstr>
      <vt:lpstr>Education</vt:lpstr>
      <vt:lpstr>My current research </vt:lpstr>
      <vt:lpstr>Previous research</vt:lpstr>
      <vt:lpstr>Why I’m here</vt:lpstr>
      <vt:lpstr>   Fei-Yian Yoong Post-Doc Crop Genetics Department   </vt:lpstr>
      <vt:lpstr>Education</vt:lpstr>
      <vt:lpstr>My current research </vt:lpstr>
      <vt:lpstr>Previous research</vt:lpstr>
      <vt:lpstr>Why I’m here</vt:lpstr>
    </vt:vector>
  </TitlesOfParts>
  <Company>The Genome Analysis Centre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Matt Drew (TGAC)</cp:lastModifiedBy>
  <cp:revision>103</cp:revision>
  <dcterms:created xsi:type="dcterms:W3CDTF">2013-03-16T21:23:41Z</dcterms:created>
  <dcterms:modified xsi:type="dcterms:W3CDTF">2016-01-25T13:05:13Z</dcterms:modified>
</cp:coreProperties>
</file>